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4" r:id="rId6"/>
    <p:sldId id="261" r:id="rId7"/>
    <p:sldId id="265" r:id="rId8"/>
    <p:sldId id="266" r:id="rId9"/>
    <p:sldId id="262" r:id="rId10"/>
    <p:sldId id="268" r:id="rId11"/>
    <p:sldId id="267" r:id="rId12"/>
    <p:sldId id="269" r:id="rId13"/>
    <p:sldId id="271" r:id="rId14"/>
    <p:sldId id="272" r:id="rId15"/>
    <p:sldId id="273" r:id="rId16"/>
    <p:sldId id="274" r:id="rId17"/>
    <p:sldId id="263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59EB9-9B78-4610-A8D7-80E00FDF1062}" type="datetimeFigureOut">
              <a:rPr lang="fr-FR" smtClean="0"/>
              <a:t>07/10/2020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23EAA-F01E-43C5-A932-BE903AA416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1299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309748" y="0"/>
            <a:ext cx="8430936" cy="896253"/>
          </a:xfrm>
        </p:spPr>
        <p:txBody>
          <a:bodyPr/>
          <a:lstStyle/>
          <a:p>
            <a:r>
              <a:rPr lang="fr-FR" altLang="fr-FR" smtClean="0">
                <a:ea typeface="ＭＳ Ｐゴシック" pitchFamily="34" charset="-128"/>
              </a:rPr>
              <a:t>Modifiez le style du titre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899" y="1552125"/>
            <a:ext cx="8377697" cy="4548121"/>
          </a:xfrm>
        </p:spPr>
        <p:txBody>
          <a:bodyPr/>
          <a:lstStyle/>
          <a:p>
            <a:pPr lvl="0"/>
            <a:r>
              <a:rPr lang="fr-FR" altLang="fr-FR" smtClean="0">
                <a:ea typeface="ＭＳ Ｐゴシック" pitchFamily="34" charset="-128"/>
              </a:rPr>
              <a:t>Modifiez les styles du texte du masque</a:t>
            </a:r>
          </a:p>
        </p:txBody>
      </p:sp>
      <p:pic>
        <p:nvPicPr>
          <p:cNvPr id="7" name="Picture 4" descr="Fond UNE 2-3 log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4" y="-1592"/>
            <a:ext cx="9145614" cy="6859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Logo Oner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14886" r="3783" b="16119"/>
          <a:stretch>
            <a:fillRect/>
          </a:stretch>
        </p:blipFill>
        <p:spPr bwMode="auto">
          <a:xfrm>
            <a:off x="4771811" y="5258856"/>
            <a:ext cx="3555641" cy="100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ous-titre 2"/>
          <p:cNvSpPr txBox="1">
            <a:spLocks/>
          </p:cNvSpPr>
          <p:nvPr/>
        </p:nvSpPr>
        <p:spPr bwMode="auto">
          <a:xfrm>
            <a:off x="-1614" y="2222430"/>
            <a:ext cx="9145614" cy="275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91" tIns="46195" rIns="92391" bIns="46195">
            <a:normAutofit/>
          </a:bodyPr>
          <a:lstStyle>
            <a:lvl1pPr marL="603250" indent="-603250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68338" indent="-217488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5838" indent="-315913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60475" indent="-274638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524000" indent="-2635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 charset="0"/>
              <a:buChar char="-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6447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1019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5591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4016375" indent="-377825" algn="l" defTabSz="904875" rtl="0" eaLnBrk="1" fontAlgn="base" hangingPunct="1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fr-FR" altLang="fr-FR" sz="2600" kern="0" dirty="0" smtClean="0">
                <a:solidFill>
                  <a:schemeClr val="bg1"/>
                </a:solidFill>
              </a:rPr>
              <a:t>Rémy PRIEM</a:t>
            </a:r>
          </a:p>
          <a:p>
            <a:pPr algn="ctr">
              <a:lnSpc>
                <a:spcPct val="90000"/>
              </a:lnSpc>
              <a:defRPr/>
            </a:pPr>
            <a:r>
              <a:rPr lang="fr-FR" altLang="fr-FR" sz="1700" i="1" kern="0" dirty="0" smtClean="0">
                <a:solidFill>
                  <a:schemeClr val="bg1"/>
                </a:solidFill>
              </a:rPr>
              <a:t>Doctorant 3ème année</a:t>
            </a:r>
          </a:p>
          <a:p>
            <a:pPr algn="ctr">
              <a:lnSpc>
                <a:spcPct val="90000"/>
              </a:lnSpc>
              <a:defRPr/>
            </a:pPr>
            <a:r>
              <a:rPr lang="fr-FR" altLang="fr-FR" sz="1700" i="1" kern="0" dirty="0" smtClean="0">
                <a:solidFill>
                  <a:schemeClr val="bg1"/>
                </a:solidFill>
              </a:rPr>
              <a:t>ONERA, Département DTIS/SAE</a:t>
            </a:r>
          </a:p>
          <a:p>
            <a:pPr>
              <a:lnSpc>
                <a:spcPct val="90000"/>
              </a:lnSpc>
              <a:defRPr/>
            </a:pPr>
            <a:endParaRPr lang="fr-FR" altLang="fr-FR" sz="1400" i="1" kern="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fr-FR" altLang="fr-FR" sz="1400" i="1" kern="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fr-FR" altLang="fr-FR" sz="1600" u="sng" kern="0" dirty="0" smtClean="0">
                <a:solidFill>
                  <a:schemeClr val="bg1"/>
                </a:solidFill>
              </a:rPr>
              <a:t>Directeur(s) de thèse :</a:t>
            </a:r>
            <a:r>
              <a:rPr lang="fr-FR" altLang="fr-FR" sz="1600" kern="0" dirty="0" smtClean="0">
                <a:solidFill>
                  <a:schemeClr val="bg1"/>
                </a:solidFill>
              </a:rPr>
              <a:t> Nathalie Bartoli (ONERA), Youssef </a:t>
            </a:r>
            <a:r>
              <a:rPr lang="fr-FR" altLang="fr-FR" sz="1600" kern="0" dirty="0" err="1" smtClean="0">
                <a:solidFill>
                  <a:schemeClr val="bg1"/>
                </a:solidFill>
              </a:rPr>
              <a:t>Diouane</a:t>
            </a:r>
            <a:r>
              <a:rPr lang="fr-FR" altLang="fr-FR" sz="1600" kern="0" dirty="0" smtClean="0">
                <a:solidFill>
                  <a:schemeClr val="bg1"/>
                </a:solidFill>
              </a:rPr>
              <a:t> (ISAE)</a:t>
            </a:r>
          </a:p>
          <a:p>
            <a:pPr>
              <a:lnSpc>
                <a:spcPct val="90000"/>
              </a:lnSpc>
              <a:defRPr/>
            </a:pPr>
            <a:r>
              <a:rPr lang="fr-FR" altLang="fr-FR" sz="1600" u="sng" kern="0" dirty="0" smtClean="0">
                <a:solidFill>
                  <a:schemeClr val="bg1"/>
                </a:solidFill>
              </a:rPr>
              <a:t>Encadrant(s) :</a:t>
            </a:r>
            <a:r>
              <a:rPr lang="fr-FR" altLang="fr-FR" sz="1600" kern="0" dirty="0" smtClean="0">
                <a:solidFill>
                  <a:schemeClr val="bg1"/>
                </a:solidFill>
              </a:rPr>
              <a:t> Sylvain Dubreuil (ONERA)</a:t>
            </a:r>
          </a:p>
          <a:p>
            <a:pPr>
              <a:lnSpc>
                <a:spcPct val="90000"/>
              </a:lnSpc>
              <a:defRPr/>
            </a:pPr>
            <a:r>
              <a:rPr lang="fr-FR" altLang="fr-FR" sz="1600" u="sng" kern="0" dirty="0" smtClean="0">
                <a:solidFill>
                  <a:schemeClr val="bg1"/>
                </a:solidFill>
              </a:rPr>
              <a:t>Financement :</a:t>
            </a:r>
            <a:r>
              <a:rPr lang="fr-FR" altLang="fr-FR" sz="1600" kern="0" dirty="0" smtClean="0">
                <a:solidFill>
                  <a:schemeClr val="bg1"/>
                </a:solidFill>
              </a:rPr>
              <a:t> ONERA – ISAE-</a:t>
            </a:r>
            <a:r>
              <a:rPr lang="fr-FR" altLang="fr-FR" sz="1600" kern="0" dirty="0" err="1" smtClean="0">
                <a:solidFill>
                  <a:schemeClr val="bg1"/>
                </a:solidFill>
              </a:rPr>
              <a:t>Supaero</a:t>
            </a:r>
            <a:r>
              <a:rPr lang="fr-FR" altLang="fr-FR" kern="0" dirty="0" smtClean="0"/>
              <a:t>	</a:t>
            </a:r>
            <a:endParaRPr lang="fr-FR" altLang="fr-FR" kern="0" dirty="0"/>
          </a:p>
        </p:txBody>
      </p:sp>
      <p:sp>
        <p:nvSpPr>
          <p:cNvPr id="11" name="AutoShape 4" descr="data:image/png;base64,iVBORw0KGgoAAAANSUhEUgAAALcAAABzCAIAAABVdQRqAAA6xElEQVR42u19B1xUV/q2m1iQPjAgiiBG0zS9b7LZbDabzcbdZNOT3U2yWbOJDUFFjb2LFQWlztB7b9J7773DML33GZje+N47A4glcgdJ8m3+nN91vMy999xTnvO8z/uec+8smlhIC2m2tGihCf63kt6g0xu0P3ZUq9Po9NoFlPxfTxqdQjA2pNKI7zw0rhob5RFkStkCShbShFRBHeKkShQUhFr0Wr2RPAQyXmF/zih/ZMHiLKTJxJa0VhMO88Z6tDr5xISSLqb5V/jWj1Yv6JKFdEuiiioK+zcPsuMaiDcO5uzN78lcUK8L6TYNq1VpRI2k01FNjxzOe+Z0wWHhOE+n1y2gZCHNRIlapZUMcVJC67AH8lfFNOFkqnGVVnWf2WrBf1pAya8pjauYBb3fVAztjG464Z2+lcAfus8MAR98pVauNSyg5FeS5Bp+NeHQIDtFpmaq1YJaQvW54qNUIfl+8tQZJvrEaqVuASX/E0mr1/FFahZbJ7t75EOllfYxYqiiKsOEXqOV6/RK+LKX1ZXaFi8Y58/5tnSZtpqjgB2lTr+Akv9vksGgH5OrGTz5wOhYfbs4r0qcmMPxCybtPU486stNy1ZzeXdTJDreWLdINmw0EbckmojSz+zW6jRzKoshmjAOFocwru0RqRZQ8rMn8D3EMg2ZqWjtHS+oEsdk8q5EsA5dJHvuG/3qW8rfv6D94X3KC38cXvtM7QNONR5P9W3bzckvVHH5P5KZWoPESO6eFBq5ek4aNoUiSyDKCGO6k31jIvUCl/yElkKnE0nVwyRFVfN4cp44IFpw7Ap/2xHml1sYn3zO2vQe9bU3RjY83efyULeVa7fFqn4H9+FHHxp98uHeNR41di61z/2+76Qvv71Tq1T9zAWv4Sp92kSNfNUH1bwYknxBl8y30ZDLZYk5oi0HOZ/vYP71c9af/8x+4w3mCy8xHn+StmY92cV9xHFlnwO2C4PpcsB2O7r0uXgQn3qC+sfnSW+/2PvK87WPbshydM977q0+v2BB34hOo/v5q9ApUn1ewzvTK/pLneiDam4dR1nCUiygZF5RotNpiRSe5yGy80rKypWEFc7DLs5Dq1wGXFf1rl7V6+bW4+7R575+aMOT5D+8zPjgd9QPXut548WqDRty3dclOXvkPL9pICxeSmUa7h6n+MlTq0D5uxLO84WsJws4Gws5J7tFXzXwB6WaBZT8BMJDKGa+8ynRbVWfu3uPm3uHm3uLm0ev+wbSqy8yPniN+fnrtE9eH/jzK9VPPpG2wiPeyT121fq8P3w4GJmkEkt+wWIXMuUvlAlsM9hO2SynDNbvS3iPFvF2d0gWLM5PwygaLee0X4eTU5ube5PrmoKVa9JXrMlbub7nzRd7/vRS5ZMb01weCrdZEW7jErfm8cK/f0nMyNeplL9ggYUq3aUBqUeBwD6T65TOcM5kumQyHTJYjxUL2wXqBZT8VImXlFFrh613dc9zcU90do93dovFukVj3CPtVodYYMMsVyQ8/Ezpl9uohRV6rfYXLKdOb2jkqT9rEFlnsLHZHOcMBCJOxk9MLs+zVXjXqxZQMj9JXNNYYbWqaOXqeGf3GKxblKNbpOPq0OXYkOVOKU//rtr7EKuhVa/V/bKFJI9rz/ZKHyngW2XxsBksE4s4ZzDh0zGL+3Aed1CiXkDJT5jGuwfLnJ5MdXLFObrhHVaHWDoFLnNKfeWtxuO+3I5ew+2RsQntzytXaeOaoJGxN6vFy9NYdllGCjGCw0gk8MmyzeL6DUh/7PJ7oUSr1bW2kzJz23LzO7Jy2+lMIcoyiUSyjOzWIycztnrH7tgde84vv65hWGv+SOJyJckZzYdOIPls2xV7+FRmSkYLgyU2u41owrik+oNIPnHbvGMPncxISm+i0gTz2A2yUUrxE29E2rkELscGWjilvvZOm1+gYGD47g2rn2DItVLN/ABFazCAN5tElnm2inz7pAKVbsaNDC08hW+X6A+lPPtMjmU6G2u0L04miEwBZXkG55M6vuSOYBoqlIyNKbZ5x7k+8sP6p49i3XcBUNAUurJm8N0PAjw2HLRz9VzuuM0SuxXr7r3h+eM+B1MEwjG0NdfqYhLq3vjzBY+NB+1WeS7HboPNbtVO98cPvvW3ywXFnWh1pcEQE1f76lvn1jx+wG6lp4XjtuWOW+1X7YRsX3/7QnR83XyhRMHk5r38l9Bljhlvvd8fnSgh0+/t3Io1+nquijR2vxpFo9Of7pc+Vyl9qFBokca0zOT7DoyrdXr4Pn1U8kU5+4kctkMK0zKJ6gD2xYSPDBN/IJ9O6XTbLN7zpYJe8b3U9L1QIh1TfP1dxFLMVnvXnQ/YfZea0TproRsaR5946biNiyf0BNZtl6P7bqc1ewAldit32q30OnAsA7oNTddeuV60+pF9SD6uXlj33Y7ue7BIPrswrl6WTttffuNcSxsRTSPGpzR4PH7QZsUOh9WQzy4s5OO+G3bgT2vnHeuePBSbOD9AUQrFbb5Xh2ITFQIhmjoijoZan0GVJ5BlQtXc9cromPqxPI5tNg88FKdMJuw8VyLIJI19U8r0SGbYxJBtY0mOiVRsMs0xjeaciaDEaVKxAlwYmGze48XCErbi3neZBSX/2RZp7bwduhmGckZW2yy2eVz5xTc4GxcvpzW7HFx3/uGdC/uPpPzzm9BV632cPbxtV+7c+MJxMD2z1ryxmbhmww+Obt7YNbtcHtrz14+vHj6VscU7dt1TByBn2AAoO/cmzJoPmyV55Q+nMW7eTmu8AV7PvXZyz4Fkn0PJsIM15mO9wvONdy7en+kxTG4Gg16jmdDrUV5DHtP2idUSla6cpdjbIboyONYmUMvUBrARaDBmMIob+G90TPN4HngrbCNDICBYkc1ySxh1iCRg8ARMNAEbN+qSQHZMoWHT6NMsAhs2g2GXzXuiWJhLl896u3ujRLl5W9QkSpwAJbNYnPZOsvuj+6D1bVx2/O7tc/1DjAnj5IbXvjjsGhjB3jCIcZGzr+DdeyjFycMHuha45PudMXLFpPCGcQ8E4+yxy8p5O9gdCnWWWfKktCa3Rw9g3b1sV3q+/KZvVw/N9H1vLw0BCjCKm7f74z/EJzXMLeyq1yp02jGdZsxg/lJChXYikSzf1iwMHB7PpCp82kVvlvPfruDv6hBHEMcrOMpukYYwpmHKdXyVTmjc+EodQ6bpF2uquKoEiixoeDxoRBY6InuygGXyaU0k4ZzFcowl2eMGseFDDlEEbOyoczzJKZHqgNAJ3cglSGgEk835bbkghTSuQaGjZ+OSrZHQJdBhFtit6ZmzcElGdpv9Ki+gjaX23+/an6jRTBrdvKJuh9XeiN1Z5XnJv2AWRaLRf/jFNac1u8EouD++Pyn1ZheyOdJnXj2B9dgNvf7878+0dZDundWhE+kuD/mY0Hn0zC2Lh/cdSVmxdi/Wzct+tdcx3xxzg2gGFUcvGzXIKRNa6Z0z+OhVZx5D/vda4aMF3JeLOS+XcLFZbLscvnUG2yaN6ZbDerKI+0op/40K/p8q+X+qEvy+QvBSCX/9DbZdBtMqg22XzbbNZFunsbAZNJMUneSJLBY2ZhQTNuCAH3KMHHGKGXWKIzlPGR1sBhObyVpfwN9UyfPrlxTQFRyFdh5QYr1iB9CDkUtmQUliSgPGdReM9SUOW/YdTdNPgbS0oh/Mh5MRJRdmQ4lCrv7Lh1cAJSCGHn32SGFJ9wzXSf7an87CITBez/z2dGPz6L2z+t4zCiyLgxug7UB0XO3MQyHhlSvX7cMidLVj175E9AAxKOl6YY1O1GBQceeMj0nnQKPLosou9Uu3tog25rEwICyMWsFkDhyy2Zgcrn02D3AztfFARjhmc7BZU+5JBvNWh9ZEJyynaAKgxB4/CChxBJTEEp0TKNgkqlMKzSWL9XA+908V/O+bhAFDEpYClXxGrUuctqXPjpJGe1dvQMlSh617j6Tqpox0cXmf42ovJ/ddaFCiVKg3fXQVetfe1fOx546WlPXOdLB/9ydfgCxwCaCkqWUWlHzrGWnipDUbDsUnN848FB5Tu3KdD6AEsgLaQwcQvY5fpmcm6yVdE4b5iZ8OSlSbG4Vr87jrCniroIPTJ7v8ppuKBDbge6N7ko7swKfTtJMyDRQTvExfZjEdo0YwYf2I0YkwoiRu1DmBDEYHk8qwTWNuzGfDTTNoCgXqmI0ZKJmVS5JSmkxcshSzZe/hVN3UwriScuASLyw6LlEqNG9/cMXBbbftqp2PPHOkqLTnDpTsBo/p2VdnR8l/b6LkYNyt4gMXXbNy3V5Hd2+blTvRoMSgHdOQrmvpUQYVa57DcRq9/7BsXbHA9obAKYvtPO2jTqpRhkmWOk994zyFj9tiHpPnwH42Cxs5ignpBzpxihh2iB7BxhKcU2hO2dy1xaIPG8WRRBldZh7KZ1OvW6OmLc7sXJJs4hLvJRjE4kwHDIpKezGung5Il3heuFI4C0qU6nc/vurksRu8kseePVpSfgtKXjOixNaIkmYUKEEszmovjw2H7oYShEtsUHCJQS/TDh/U0iIM2vl/BNeUmjiKNzOI2FyucwEPi4QxbsbOJzXp7RxjcmWnbE3GzaNOoF7jiNjgPqATsDh2MVTrWMqywP7f7Mj/+nrNCEc6h+KZoUvQWBzgEpC6wCWeexJUqsllCmWV/a7rd7s+7LPCY7ff9eJ7ZwJqprWDVFY5UF45WF03zJ8RiANdYuSSPUZdcgq9xbkTJXiwOA/5gFSa1eIA0tX9Phqi34T+J5nFHSFwgsLK/vV18CMvHnV4PxRzuc0hi+twg+8ElJBxkzBuj4bd3Gfc1CWm72E/mWKPG7HDj6yMHn43n3G9TxpTOfLDyczPvrj2yRcBB4+lVdYOmRUKR8UlxnjJ1lktTlrmpI8DNP76O+eHCZPkLJEqOrposLV1ktkc8ZwbFOGSt26qVxQWZ1K93gUlRotj5JJZLI6WhlN3fgVOzfyCA0ZgVl77V//FP/rsYae1Po5rfFas8d743KHvfBIC6mjft0sfvsFyzuE55wmdcnmOWdD3rNtMjAkTJiRhM5mYTLYjcg4YKYAX670CBq5X0MlVIIFYJLqi1yjVYrG8s4cWGVvrcyh5h09cWnarWCKbD5TcjJfMjpL6ppEVD+0GLjGFOq5cL0IZhUQ7VzKuev3tc5MoefUUGpQYuWTnj+kSLMIl90SJmqdu3aShx89XFUDR0xhCXGT1HzZdwrh5Y1bvWrl+79O/PfH9zpiUjFY2S2xAxBzYagNpXBtDlHm1i/5aLXihkPPoDaZHDsO4CoSJSWdh0pmgQ+3SWdgb/JUFwnV5vGfz2Rvy2Nh0hF0ccvne7SLdj4tTkIwkMi8moc4/qKiiegDQo79nT6Hhku1gcZB4yWwokUjl7396zXrFTqATzGrvh5853NA0Og+zWVqdWCLncCXDBPYrb55x9kCrS8DimILxwCXxd1qcSfXq6f3jnrCenaZuesMw1n//tYABQ6byA0JKn3/9tAV2h53rblBdn/4rMCqulsUW/wikDB1CZQxp7HyveEer4O/VvBcLmevzuRtLxM+WCl4t4f69iufdKr46PFbKkguVujO9Eos0BjaTBdvqXG4SdfagqlKlbeugVFT1U+gCrU4/N5Tc5uPMPtuXV9S9Yi0IT+8Va73BVG36+BqXNzbHYafTE4jc5IzmY6ezvtkW9d5nAW++e9Ht0b0AWcTH+S16H2enx4aDSam3eMIxCfWr1psszg7vH+cS7egZdeu7xtDIfSUefwxs3Ctv+j5gu8XSeedLb5wFzq+uHdTcUxzoDAa+UtcnVpewFekUWTJFlkaTFzAUtVzVgFgjUOpuW35wolu8NBVBiVHDch4t4CWR5RLN7JMGWp2OJxiXydX3Y3F2QGuisTiQQLEePZ1l6QSCFwmcWLnsOHQiQ6fTm9us4+OK6yFlr/3pPKjLB+2hZT2tXXbauOwEiEC2xngJGouD+DiObt6uj+zbtismOb0pMq4WtvjkBmB4JCy7ZpfRx0n6Md2qGTmpaX3foJ67KIEBWlDc/d6n15Zhtv/GZsuLb/iePJfb3UOddxU8ptFtbhYtTZ3yljMYFln8lZnMZPL4fUb/UFscd28L7JZ0FCiBxOKI3//smoXjNue1CFCghzJz2swqk1yh3ukTDzbbCgHoLrAalk7blztusXbehvVA8rR18USpXoFLnI2XINN7ps81u4HtTGgzTjl5ev8ISozSNULd+JZ+fHhujUul8Q+eyAAmW7R08/qnDh87k93Tz9AbfpL1R3VchUehaGmuBJPNQSaHM9mvlvPDR2UjUs39Z44uXmJCSSbazq5rJDz+/FG4cIUHyALvF35/mkQ24/lVfEyNo/tu4ADoTpsVO1at3/PPzWHXQ8viEhueeuU49K6dOfESOB9Bibu342rYvCBb06SSCSXW99QlBlGDruN9Pb9oDi1bWT3wp79dWo71BGYFSm5uHdX+ZCsa1XpDwODY6+X8TbXix/I5yzM5b1TwukXz9vTXfEbobwmBR1evfmS/g6sXmB771V5ffxehVKpREskf/3bJ0X0XstjAxfO1t86XVPTJ5EpjwE1z08cxg0sQlIA6sXf1tF/tCZ92sOOK/Gm3ynOpw9Yde37UhTGoRXrKSf3oiQmNGcEoQMO14JINLxwDiLzwxtmUjGYFurrP3a7pJ9gKPVuh5Sm0Q1J18Ki8kTefDwii0iUmHyct0wyUgMvntT/RAVkjggxcl3U+l2eLzZvSwDBr/VOHsG5eGNedjzxzOCevY/oQOGzTs32ouGSn0RN283J7bP/x05ntnZTquqGq2kH4BOVYhWxDFTWDSFznx42AjlNsIB7QCyvAP0VTfiikz8Hklev227vu2rYrjkjhTvzsSTffNg1V7HVKvbablTWLJX77b5ftVnk5eXjD2H3ixWMVNQOzXlXbQFj7xEEAlpXz9nc+8IdGvxlVE0/O45jFJZOecErjHD1YtdjAjtXTgvXjQ7PKQCZL/NW3OJsVO9c/fSgEX6HW/JIPVfzMKEG7vuSutvnx549hEfOxy8pp+yf/CoKevvclNQ3DHiaUYLe+/+m16TD/VOzVNNvniW62L8o0j3NnVM2spJcOG0SZBkHOhJJxj9NoDMFH/whcYrf9jXcuVdeNTPyKEsp5HDN8nNvSpauFK9b5AEowrl6gVNJn83cAJZNc4rTtvU8CVMqZKJFPcYnns6+ZwSX3iRKEw8W9hrHqCWmTXsW9q+mhM4QffhG4yHrLp1+GkEi8iV9X+qnU63QSCsdfeuOMk3FFo43LjvN++bOgpH7kFpTcziVnp1cONKNEyd3mccymE4NONz4yoRw0KEYn1OLbgCKSyD//d+giq++/3RHN4UkmfnUJpXpFxSWDgyy/a8Ug7y/6F1RWD06vHNi9P9G4eN3basWO42eyZ0PJFJdgtwJKlLdwiex3k7N9KKNqiMXBrPY2ckn9zEONzaNHT2UdPpG5/0haVi4q9Bv0Wr2aN2EQT+hkEwbt9BSVXq/fczBlGWbHdztjYEhM/BoT2pUDaHRJQlKDBdYT4+q5yGqz976k6ZCrX0Cxg/tu6DAr523Hz2TNZnFGPDYemOaS21AyU5c0o4vQYyYtzi0oCcZX2q30tnTe8YDd91t3xqBVsgadfuq3AKZREhpZ6eju8+22KPRPG/2qUDI2pvzPtijT6mg0EfqE5CbblYjf+4Ddd3sO3VzReCWwxBFBCeK2HD87O5d4/KguMVkctCsa76FLwqJqXB7aC7La2uVeUbW7AWVi5kR3Re3wQ08dfP/za7xfo6ExT5c4GdeXzBovMa5CQpYNmNa96m+iBLjEGOgElMxqcYxc4ujmZem09W5cYpYuiTRaHC+PjXfMCUcjq5Cwa7xsVu5Aue71ziSRKjZ9Fvz870+MEjkTv+o0r2vokxGUIE9a3Lo6+sp1xOKgRsmwyeJY3l2XGFdHu6C0OKZVSN4ed1gc0yokJ+Nsn1lcMs0p8O+8f9najQfKq/snfu1pfp+0mFxDv8Rhy94jN5+0uBJYZEIJYnFm0yXVdTM94Wt30yV7jLHXU81oVw6Aej1091VIRuM1Ny4ZHGI999qpi1fz5zDj/avzcYxzwqbYK4rV0U32pudxMN/vPZw6jZKL/vkOaxBdAoA76Zs7G0oG1z6BWBwgnr986C+W3oy90ujCJ146hn4VktfeeECJo7v3yof3BgSXzDx08WoB6BITl+w7kjKHhvM5mPz3LwIEv1KnxmwuMarXXctR+DggXOxWegFKLBy3fvHvMD5/UvMjT095TD5TfjVoltXRHT2UtUZdYr9q5zO/PVnfODLDTFS5rN/rvGaXHTqLczWwaOX6fcZli57/3BymnAq96LT6j/8VZHwodRd8+l03e8q3tZ305qaLpRX9E/830iw+DnCJldP2ydXR2bOgpK2D4vLQbhjr4Fa4PbbvwtX85jZSeEzNI88cdkKewkLWjOUVzfJSCYFQ9vSrx43LSrwd3Lw++zq4pKKvuY0YEVv95MvHQGSgXznQ0k5eu+GgKUi/cr3P/qOpDc2jdY0jB46lrXoYeQ7ZduWOx549Wldv9vKRi/6F+4+mabX6BZQgKPl2W7RpFdJyFOteZTLlvzbjLRy2u6wFTOxwecjnyVdOrn54H3QSSFoL7I5PvgyWShWzlmnXD4mY1cjKAay7F3go6586BApgxTofS+cd7o/vh95FiRIweVu8om1Weq9YuwvjuhMEysYXTzzx0nHAK/LwMLIEyXubd5y5TUalCQ4cTa1vJEz8n0mL7u3pffkt3sLR08FtzyLr75JTW2bNrqeX9ts3z1o4bjcuS0a6Ez7BDbZx8Xr5zbMoXzoyMsp+6Y3TdqvAqd7t5A6A87JasdPKacfu/YmffhVsv2qPlbP3hhdOonnJBZUu/OgfwdYrdjq4gUDZZbfKy27VTmQhkttuGxfPj/8VMofXUtTUDweGlRkMEwsoQZJcrr58rfj9zwM//Trk/c+u1dWjmuckknlHT2W89va5dU8ddH3YZ+2TP7z+5/NHTmUNjbDRF6unj/b99pgNzx9ZuX7P2g3733z3Ygi+cmxMEYSr/OSrsA//Gbxtd+LgMKqHMfl8aVBY2aaP/Dc+f2T1eh/XR3w2vnjkr5/4Q1Z8gdnRUo1WV1zeV9swPDGxgJLpRtHoQPQhm1KD3uUzGAwCkWxkhNPbzxgcYfME43Mw4XBHCoXf3UsbGmZJJPLbyqNSa/XmvMBufFxJpvB7Bxj9A0zYgQGgn9P770DR1zURxBLFAkoW0o9rL7lqfl/bt4CSX2ECmvy/49osoGQhLaBkIS2gZCH9j6HEYExozlRrdGPjqF4BQqMLpWPK6fzNf4DRMIdDNIZgfFx1/60xvyront8bpntArdapEadP/wugRCiU4SKrSeS7r/UVieU83hiDISou7eXwpFS6YGYb6fR6EhVxOE1/crnSc5fzvPYnRMXW3PvxrcEhpt+1Yi5v8impzm6KWRF0vU5fVNLd1Uu73a9WaIpLe9q7KFHxNWQqH9zgE77Zre2Tb3msaxz2Dy6Zvqm5CXqIRuWLpYqC0h4GUzS3TCg0IThQt2WbmtVMZ9z+Yne5QpWb39Hfz4iIrenppR04nn74ZLrvpRsjBM4vgBI6U7R9T1xHJ2VMqqiuGeroomq1OmiFkrI+nkCaldf+w7HUYQKLROZn5rR77U0ADuBwpSq1dnxc2TfI8NoXX1E1YEJ7ckbj6Qs5AsF4TELdwBCDLxwDauHxpGMyJfQN9FZ7J8XkO9wo6Mov7tFodELReP8go7JmkEpFPM+WVmJD8yhyFX9MJlMDLQlFMolU0d1Lp1J5JoByuJKKyv5T57Or6wbhm4rqgYEh5mS8ZEwVElZRUNyTlNoE7T4ywv7LB5cDw8rhkEKpSctuK63oN+gNAHfIkM2RtHWQ4dYqlUYmUw0MMuGoQCTT6fSAP6i+WCSXydV8kQw6ksOR1DcTtnvHDBHY/UMMqDuTLapvGoHRJVOo2WyJSqWFikulcqVaW1k9BP06HapRqTV1jSOtnRQow/6jaamZbdOvP6VQBYWlfXuPpAwTOGMyVUl5H5HEnYrZKC9eLahvGI6Mq2lsHt3hEw+XS8fk0PLdvdTyyn4oM7RSfx+jvokALQbFbu0glVT0maZHuntoZZV9CpVapdRU1Q61dlBm9druhRIAxP7DKdV1Q6cv5F4OKNx/NLWpefTQ8bTouFp8VFV4dM323XE3Cjqi4+pD8BXffB9e20Dw9ctjscXJaY1RsbXf7YhMSm8y9V9DM+HL/+IKSroVSrVcrjp9LpvJEgfjy2obRnwv34BhffhkWmllf25h17WQ0mOnM4tKevAxNVu8oi8HFEADAQr9g0oOn8zIym2PjK1tbSdDqTJz2sKjqr7+PqzbyBzQLkdPZ/oHl37vFV3TMBIWVQWlAuwSjCNsXKYKwVVAtgojvcUm1IWGV5w8nwOcl5bVcs4vb/+R5PZOMtRu/+HUmMQGuNe5y/lwKCWzGRrB93K+f3Axhco/fzX/kn8BPrqqtGowMa2JwRJB42TltP3zP2FQTiCqmrph6MIQfPnmreFdPdSLVwoodCHkk5PXHp/acD2kdNe++B5jgaFdsvM7TvnmHPPNTs9p3eYdExhaJpcjE9cwPI6cTPcLKPhma3jfIPPClXxcZOW+Q8ks45ukxsYU0B0wtGQKFYzG/+6I6u2l8QRj1fVDpy7kQF1aO0lnL+YdOpF+/mpBZFxtdw89CFd+7ExWXFJ9Wyd5/5E0aHnowdyCzrOXbhw4mgqNeV8o+eFoanFZX0h4BY0hDAorKy7vPX0+NzWzhcEQNrYQ4pMb+odY+Kjq+kZCYEgpEMkJ3ywWSxybVF9ePRgSXkkg3nz+samVtHlb5A/H0oYJbN+LuZB5MK6srKLPP7AEyBZyDggq9dqbBCyKj6yE1oyIrc4v7q6uG45PaThwPA0XWRUeVXvRvzA8pgYaCL5Py2y5FlyaUzD5iGhzGxFQgiAgqT48qtp7X2JaVjNQsWl+H4ZXUGh5edXkw4V7DiQlpTXu3p/U3Eo8cTYbmgwwcaOg84ejKb19DL/rRUAGnd00/6DSK4HFN4q6iWTeyfPZQG8llX0BIWUAlIyc1uT0Zui2k+dy4OiFq4UC4TgM7ktXC8JjqoEtTvrmtLeTYQxQ6XwYS8H48sMn0hOSG477Zt0o7DSZ7KOnssDSXblenJ7dduV60ejUgzwZOW0BwaWw43etMK+o67udMbkFXcdOZ9XWI90J1A7g6xtAHiEbGGZ9+I/rfgFF1bXDYE+hLlAL4DPfy3nN7SRof59DKSQKr7Z+BM6B3K4EFuXkdQK7QFaHTmRAq4KpSslsuXckehaLs/tgErA0NCKTLb4aWAwE1dtPD4uo2HsoKSaxLiG5sX+AERpRAZ0NeAeiPn42i8UWXQsuKSzpgTING+duwE4BJxNIXOAV6J6Q8HLAO4MlPnM+t6yqPyCwmEjiAUqgsTz3JCSnNQMCGpoIMC5BLoDNio6vO3AsFUwVfA9bEK4CzEFRaU90fC1UsrRy8oWwwK4HjqZNGN/lCufs2o+UHDaiUVdBw/kHFZdW9ME+1OWr/+LOX8nfsTv2emgZjCeglrLK/lEi99iZTADxhav5MLzA1ELLQq0LS3sGh9lgMbML2k/CuM9uh2vTs1tSMppB8+49nDIwxD7hmwMYCo+uOnspDwyZTqs/cS67tYMMTAMDLCG1MSCk5MipjPSsVshtxDh4BEIZMBaM8sqaoRECGwwltK2pLpDzZX/kZZa+fjeybrRt3x0PIIAmpTMQ4wuG4+zFGz19yMndfTRoUtNVEom8qZlw6Hg6IBLK2dhGgrrvPZQMdQyNqExIabjsXwDwAt4C2wrsDmMvKr6utKq/f8ouzwUlYBQOnkgvruiHIQItC3eCwR0YWpqd13n8TCbg/eSZnIiYGlx0dU8fzdMnrqSs98zF3Iv++bv3x0MTQ4HCwitBfoPNgZLt3BcXk9Rw7Gx2Rzf1wpW8sOjKf28Jb2geOX0u58yFXBiRFTWD0IhhkZWQJ6AkIbUJ7BGgBG6UmtGCi6oGIwJmODO7FSzUweNpSamNUXG1YGJNpWWxJfsOpUKj+xxOrqwZCA6viEtuAPtlUn/jMmUgvgykBuzn5HUAO8J4Ak0A9wXLdT20NCSifITIAcQQibzymsFDJzMu+OenZjUlZzQVFHUD3M9fyYNhevx0JkDzvF8+6CT49LtWtM07jsYUe+1LAHKKiK4uLe8DZOAjqz//OrivH9io5JJ/oc/BZOCPuOR64H8wKyaHQKtDjN2Va0VQr74BekR0zQW/QtMEJJgq6N3AsDJo1Z4B+sWrhcDfUGbTwxxjY0ogMxOXDI6wvvgmBFAOWQEOktKa4DQY1YC/w6cygKigMZNTm/wCCiE36BFo0gPHkVYCcwwVvxZSEhZR1d1DmztKlCrN0DAbDB6dKQQdR6UJRGJZSxsxO69jdJQDkqeqdriydohGEwJb1DQMNbeNwkDMzmvv7KKArBsZZReU9JjewwR/wuhMSGsyjQAYtTcKu1raSDDOgEiDwkqb2ohKJTKnWFTaW1jcDQ0BZCMUy0D3cXgSUGclFf15xV3grIpFMuitqpohARSMIeILxqe90MFhFph/UGoKhRrMX25+FzCt6a0h0CXg2pgWIJIpfDZXbJqUAU4WS+T5Rd2gKuQKNZHMhWuhtGWVAwUlvdJxBeQDDppsXEUkcmUyJYwEIE7IQavRAZSB0nr76HCLppZRyAH0u1arHRpmATNt3RnV38+k0oRZeR3NLUTpmALufqOwG0quVk+umgNWKCzpLSrrBdkkEMhy8zp5fKnRQzSA+YBqglQCTUqi8DNvdLS1k01XQV2AfceNYQXwImvqhgqKIdtBwigb8J2T3wHmFVQIUBpIPVDQUokceAi0PFxlGhuQM9g7KFJeYRecM2sI4BeOqkHrQDNxONKJX10qLO5hscS/1N3zijppDOHP4Qn/LLNnyCpUw69xSQ84oL/g3YHe5rFV74USjVZHoYloDDGNIaLSRTT65KdpZ/IbhvEE+uRpkzv0qR3ThuxPXc4QT19rOsRgGi803YIx4/Kb54tn3nr6LtSZxaDfvJxqKhVdRLuttHCIIZ5ZeFNu1Fu/uS3b28pzy6GpozdPM97d9MlgSWYW7GYJZ97u1lrcdohGF8+86Z13mS7/zG9Md0HuzrjZIDMKLJrZTRSqUCCSz7rSZtE9R4MeZIFQKBMYN+HUJ7IjMu6L5De/F8mn/xTOOHn682YmM0+Dq+44RzDze+PJghm3vvm96dDUmaadyfyn9oV35nxrboK7HhXNKLzIVE5kQ76fynxmFWbs363WUy1zy02n6/Xjh24voelGt979zkrNaIcZxZvOU3Szs+AoqDrQ9bOyzsJs30JamBNeSL8ISvSGhUb7X01qnUGi0ik0+p8KJVK1PnN0/ECDcFslb2+9AN8noUjQvloOrF6fQJU1Op5FGOtkjd8m/mUafTlNnkWU5ROlnHEl+gr3idQFZFnioBjfIw7ukUT0i0upcr58jp4FUgy6PJs4foM0PsSby+/gQBMVU2XZo+M3yEgmyIbsjEHFG+njGi2q5oIxSBvTQknSR6SRfeKQbnFIlyhlWNonUN7PK6AZ45qgLvF/y3kf5bP+Xcw91yrsF6jmGSVkifo/ZTyXWOZyHHVJMMkilGwXxdyURekmMdBcrtEbTrRIViUKnaKZXyW28ri3vNySKFH/NpOzOk2G9W+Pq0X7Y2f9fMWmIrF7kmBVNAMbQcOEU52j6I8kc9/N42USxufgBFbSZC9kid0TuR6J3H8kdeiUZgOlh698No3jnsRfl8Ral8RGtmTkc2U895243mESBU0mSq3ep16yPlXsFstYEUXHhEPVaK4xzBczeUcahULVXF762MBUvp3Ht4ugLw4mPhhEXBxMssJRXsriJg9J5w0lUpXuu0r+g8FUqzAyBk/FRNIdIujLw1krrjRlVjejRMkPDeKl4ZxFQeR3Q8qZDPrMowSxemMyyyJWsuhEdUhh/YQe1Rux2zmKDSncxTiGTRgZ6m8fyYDP5WHkZWG01TGMyG4+ytezTiffVqFtBNMSR7XE0dYFtg4SSOZ2RidPuTaOYYFnWuPIyBY2+fkgjr4xsKmlG9VDxXKN/vNi3hI82yqMZBvOsI/k2EWybPBUizCKbQTj+xKGXGHejzl1cJQvpLGX4ui2OAommu0Qy8XEsuzwlKVQzTh65iAfDUXNjpIMghQTQbXCUR3CqQ6hBMfLjY7+7bbRHPfA1tyaJpQoOdQotApnLQkmvhdWwWbewkCjEvWzqUybGMGSM7XhpU0Tei26LlE9n86xxFPtw4iOfs0ul+qw/h2YCJpdGHl5OHM9bqB+1Iwf2FPpDZ8XsJcFk+xxJFsc2TWcGFPRbi5KunjKR+Lp1jgaBkfCRDPtY9iwYWLY1rHCx8K6K9t6UKFEq/+qjGcF+MCRnf07Hr5cuc6/EYsfxeAp1niqE54UWD2M3vSIVbovS3lL8Qgn2YWMPHTmxh/Ppb0YVOuAG7XHk5fhGK8lEgaYwvtFCRCgd43gN0EkTBTT4ULdt34xORW1uQ2dP2S3/f5qYV5DK0qUHG4UWkewlgTNH0q4yufS2FaRbNsrHSejMuqaW4ta+zfnjMAoAesDpOqV0SKXy1B3sOLFdLZlGNUhgmKPpzjgSFvjq0Gpm4WSbp4KUGITyXa83vvm+dQvAtI+D8iE7WP/7M0BKW09fehRYh3Jtggc+Swwu6uteWSUFNxAXBNDhTGwNJi0KbpNwEP7Pupc8rgtnuwQxbK+PvDW8YjahgaNRi0QSy80su3DqfYR9KXXhk4V9enV9zePQxvTvH2DsxxHh+0931jBlKQAw89is9lcHkqUHGkU3QslaUybWAQleDO4BFDCsYzi2lxsyqvvMNkXvkL7eQlvWRjFKpLzcnAdjYd2cWHqsNQ1lmWDozhdqMHgwUyQfo9v4tCpZqIEuIRmHcWzv1CXU9c+t1+TNaKEax3FWRwwsC2hSiWZHOgHGvj2EYzleMaTYZ31nagAp9Dqv6sQWEawLCNZjxxLrWlomqEi9F8aG2p5BOtVXAuRxbsvlAwJVc+kMAHaD/r1nE4u1SrnIv6NXCKyRizOqBElzNtQ8hyCEuGSs7X4EjO45FngEgQlLZnVLRNTvyEf3jdmEUKyi+W7XajsGEHbzSeaBBY4Osa//YMLia4RJGs87ZGwvtLWvrmipDG7vvM+UIJwyZJrg9/HVcjFk78FUkiRg40AonLzb86uQ2UNYYQ/Gke1j+Is8evyxGUrxbf8rEjWqNQ6mGAXxbG/0p7XMXJv4pwFJQMC1ZPJgBLmA0GEg+l1KoV8rigRWt9Dl6QxrWMFi823OJaRCEoyZqCkkDzuEkWzjRHYnyqr6hxCY8LFKv3nRbwHw3kup/NTyhteTWfYR7GcQoevlLSbbXES6NbRPMzFxqy6jvvikkiES7bEViimuraFo8KGk2yj2C6XG1KrWtBkVUyV24cS7WJ4judq4otrbjs6LFI9n8oEk73Yr9f3RovunkZnFpSMiFUvprMs8TSrCMbLkd0M0ficueQe6hXhkjiwODXhpc3moIRzJ0pKqDLXaAQldqdLy9r70aAEVOcLaZxlMcLnzmbQGKx/lwsw0ZzlQcPfJDZOqGXmoQTUaxTP7kIdSLcJg+4+UIJwyZa4myipoCsweKJ1NMfNrz67sh5NVoHdEhvw2iJZj/tVgG677ShfDtZZsAzPWBbG2BxbMzY2NneUcOTaDwv5S0JpiPgPp39fzhYqNHNAyZFJizO/6hVQwrO+0JxZdRMlycNSOxzJLk6IPVnU0IPqEY1s4tiKKPrScNbnV1LGJOKr3WOYKMTfeT28mUImm2VxHp60OPV59e33b3G2zLA4Z1uE9pHgqNOfulza3DI7l+gNE/sbhPaxvGUhpNeulQ6PDN0ZRdxRI3ggmGQZI3wnsIQvEt+XJ3y+TbzY6CKC++AQwfiogGNW2O4Oi1N5my4hTqtXM3XJlHq9qUvAI9tbL1ocTLGJ4T12JneIREOT1YV20YOhtMV+XSfj83VKWTVTCT6/VTj94eCuko5BM3UJA4YvJnjo9YShT/OZH+cxP8pnvZfDuFI9alCOm2txtsdXqCQIShpZiicS6fbRLIvrA59dTZUJZ/dxdIaJbyt49jGcZYEjfwksZd0ao5ow/vDSgQbhosBRaPkXL+ax+KL7QkmHUScux9Hsw4h2OLINjv5KOquZrZxHi2PiksVz4BIjSnJqWk30nk4Yd4+h20bQLcKo711K5PNnd8EkKt3mcv6DkXybU2WI5ZrQU8c0G+IottFsx8C+4LIu9MEJsDiPxjOscTQHHNkOT7XFUWCzCaf9JnD0A3ylnM8yAyURLKtgwisRnSfrGT51wscTqHZ4mm04w+NMfnoeqh+jUmv1nxWxMTGcBwMG3wsuEXPZd06bnGwRPRBIBKW/0TeXxhXcb4Q+vE+yKoZphacCmQOpWOOpL6XQ2+iSOXHJvSwO3kyUWOGZdtcH/pkxcKZV9HUJxy0KuodiF8uzOlV2PSXPoJ4dygSxGkC/LEa0/mxex9Co0YE0/L2AbR/DXXx1wCulSa+QmYsSDJ6EoARPQbYIGvj/H+EqZXwmSpR8XcazwjPscURsNGNFHBcbxYLcwD9fe7bgXHiCQYvqx92UOsMHeQhKlvgPfBhSIhVw7kQJWLHFgaO2sfzHz96gsPn3P9tnCOwUPBTHsMLTEKDgyZZh1I/Th6RSCUqUzKJL0liIJ3ymxlyULMdR7fEkh2ikOTBRLIdIul0Ue0nA4F/PRjNoqOZNapmK1TG0xTj2O5cymcaC6ZBZJ2A++tIw6qaoFgaDgR4loF5tw5mY0JG1l6oeu1T2yMWyRy5Xrj5btDk0Ry7kouYSJPaKMUaBLUPItmFkaHBsyNDR2Hz0xKbS6j8u4NjHsBcHDH4UWiYVcO8ULqeahA8GEuziBBvOZFPYvPtHCQKU9H7uc8k0qzAqQifhdNewwcTGgfnhEsTHMRMlPCUSocchhVkeRrEIIS+DLYhgfbnljyei2trQOrGRA5JloZRlwcR3rhdndNPLGapiinx/Hc8ylGgVwdpwvblpgGgWSkC9OlxuDkjJ7+3p6uzta+/ubevqJhBJOnRzwlMoYcJoXH+l5rfB9S6RZOAkOzz9L5lUjggtf2v1hq9KuPbRnCXXh98LrRDcYXGMk2uCRddHoeWfOZPJvH+LM52aGdLXM5i2eKo9EKl/v1dyw4RajgYl8z+PY9IlMOaCh5/0r/xdcN0r1yvf9b9xMjKdPIr219DUOsPBRvEDoXRwMrF4klMk1Smcgg2nOEdQ7MKItpFMR//OZGQkoBrBXVMosb/QUNg6YG6A/zYfZ+n14e/wedThvmMNPOBIaxwZjM6Jgm6U+QBVeNUKwG4uCxp9G1/HoNPvnFY0+TjWscI/Xszm8ucPJZCqGHL3GBomggay6MPwKpGAhw4lYHGYYKHfR3ycu8VLYgWLz9aaFS8xxV7tLrfgMgoJIyPDw0MCJmVCZ8ZvsgqUug8KucvDASVkh2imfRRsLGSLZGLwFEwk/UG/7pM5zRNqVFK9m2+cx4nmOVxqzKztQFmRH4uXgI+zI7FaOyZU6yfezmEhM94h5Fciu2kMVPoGcH2uXWwbxVkezngF39o7dPvbaZHZjFLBEjxzWRj1n0E5ErF4PlGi0hney2NhollLg4mbcFUsBg0NSo40CUGRLQmjvRteR6fT5i9ewrW+0JTf0GHuOgFTIknVGxJp4BPZho0uvdL14MWOJZc6l1zuXHy50ypw2DGCBkPt6/gGiUiIHiXAJZiL9Vn3MY/zdbkxXhJwM0KfMCxdEQW6mLISNxJV04syq6ThMRscxTqKvS6wrbT9dpeeIFK9kMayjuI+cKnjUGy++p4zo2ajBFj636U8+1juksCRTSGlHObsKNEZDBfahRahZMsozrMhzZ0Eym3xkudTjfM45vs4d8ZezUrVDLljBBUcpaculx6JzbucU3s+s/pCZvX57JpN8V2WOIplNO+14NpRGssslNheasqsux8uuT2qJlTqXkqjO0QyLQJHNic3T6hQuV29fNWqcJJdJMs6oC+grAe0ysyjucQxq5BR+1ie7emKxNL6e5d2FpSo9QaZ5harLFToX01nYKLZS672/SskT4ZOuscOSpeHkIA2ba4PBjWSZ9ps6O9HE+k2Mfw5zAnfOdtnVooaGLPA0xdfH/4iJF9IJ0MmOpVCr1IYNKrYftGy4FGbaK7b5brGIVSzhr0C5WNJdJsotoV/P76ye0Krvi+Lc+ts3946PiaStTyM+mpk5xARVURYqtb/LY9tE8lcHEL5OKmHK7gZNxtT6/9dzgMnziqa+8SpzJ6BWYLUs6CEiKxl5F7tkg6J1PQxLQyXbRUChwgaWG7ry21H4gpQ6oBWjsI5Ajw6Cijf9bG0822CDq6ynaMM6BS9kkoHT88ePNizdeE/I5dodIZDDSLLGIHFle598aV62S3uQy1L4RSOlMrmakdSbTeaUiGhl0y2JZ5mE0Z+PZl8tUOI75OE9UpCeqVhPeJethiNCr6FS2Ir5KLpOeFxDDInzHQN7M5oRuVagoAN6ZUsD0ViNg6hI0FtHI3xR8tBM+D6JI6I8GIv8evaEpw2LuTfF0oIIqg5zyKC5RJOfDSesjKC5BCBdKplOHPdueLCskqUXcJX6P6Wz12GZ2DCiPbhVARneBL4EQ5RdFCLxh0WoMTMCD37flAi0+g/zGdbxQrsLzYE5lTe1oVDQvXTyUww6iBgz+Q26VAIWNCDH5cIF+Po9mGj0EoYZENkPjgaVle6TqVVTBg06FGyGLE4ldOzfVyZ9ulEmh0Mzmv9p/NbJ7SoBDVZqn45nWkBRQqnukbTNpdxLreL/lPGWxlBhoJZRXI8jmWU1NTNms8sKBkUqp5Khc5gO+DJmHCqaYETtN3y8w3bAuJVUjPeIZYwNG6Np1kZHQp7HBEDIzWSAcrRzq/VIXgQkyh98FwTHvFxUM0mAhU9nc63jJNYXe6YG0o4Ms3GJJZV4rjL5fqsittnWdkyzd8KhRbRgqURnG8TGu89ZTqdLneIloRSrZH1qshSXNgwkQy7OIG1X8elTFQjChzUf5YJrGJFDwaNfhdXNc0lQAD/qeBbx4keCKV+kdAmEaJ9UjxtZNw5krYMh+DVJpJuhUwaMBwiGNbRHMtTFYfDkjTjkvtFCU2qfjuD9sC1Uaj88kj2cjxjWcCgk2/Z15eiKATz3tgP9T/WyMeEEBYHk5eDhxbBWOLft9638Lsr8c8Ety0JpS3alxeUV4OSSzo4ssejCb8JIDxwpDi5rH4OKGnjKOyv9yzyH3z4bF59a/udTLOtgrfoYu8DQaMvnMticvlo8mTJNN+WMB2Ch5b791oFdFn6d1le7bIIHFp2rPhaRinKVvpHHv2BgOFFp5u+Cs2TiXjT5uNap+SBq4OLAgae9CvvHhpFWU2d3oDrEbnhCQ8Ekawi2XbRXNsYnkUwEXOqeJt/LJ+JakJ00axudwuZtyuj9fXrZY+dzXnmVNpn/un4zEIegzphfhpXaaNbSO9H1G3wzX/qZOoXV5OzCsulEnFSG2lfYqVPeE5DVz/KEJZArg4s794bX34gJq9rYGTC/EcraBLlqez6vbHFV9NLONy7aPCqEbZPXOmB5Mqz8XkCMdqgJ1cii64bPJpWczip4khKxeHkioMplYdj85u7UK2hB+Vwo5e2L7HMJ7Yoqax+5rIvAl92JKVqf1LFyYQCAoWOvqZ6vb6wn/lZXMvq0/lL9qQ4+MT/4XRcWGqukMNEmQMqT1irUhAJhKaW1s72NgGLPnFfSc9nM1va2ttbW0WcqfAa8Idahthas8IeIJxNV83xcSbDhE6J5KD7ERtn0E1oFRMaOdTfzFsYc9Yopja5eYWE+2pkyIW3E6QpW2Nu5o8KoZBf0dKRWlqbX1pBHOo3a5HUwnPCC2kBJQtpASULaQElC2kBJQtpASULaQElC2kBJQtpIS2gZCEtoGQhLaBkIf0S6f8BbNbKbjDsskIAAAAASUVORK5CYII="/>
          <p:cNvSpPr>
            <a:spLocks noChangeAspect="1" noChangeArrowheads="1"/>
          </p:cNvSpPr>
          <p:nvPr/>
        </p:nvSpPr>
        <p:spPr bwMode="auto">
          <a:xfrm>
            <a:off x="158101" y="-526927"/>
            <a:ext cx="1771368" cy="10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2391" tIns="46195" rIns="92391" bIns="46195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Picture 6" descr="Résultat de recherche d'images pour &quot;logo isae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06" y="5205209"/>
            <a:ext cx="2625414" cy="10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contenu 12"/>
          <p:cNvSpPr>
            <a:spLocks noGrp="1"/>
          </p:cNvSpPr>
          <p:nvPr>
            <p:ph sz="quarter" idx="10" hasCustomPrompt="1"/>
          </p:nvPr>
        </p:nvSpPr>
        <p:spPr>
          <a:xfrm>
            <a:off x="0" y="114300"/>
            <a:ext cx="9108504" cy="1730524"/>
          </a:xfrm>
        </p:spPr>
        <p:txBody>
          <a:bodyPr anchor="ctr"/>
          <a:lstStyle>
            <a:lvl1pPr marL="0" algn="ctr" defTabSz="904875" rtl="0" eaLnBrk="1" latinLnBrk="0" hangingPunct="1">
              <a:defRPr lang="fr-FR" altLang="fr-FR" sz="3200" kern="1200" dirty="0">
                <a:solidFill>
                  <a:schemeClr val="bg1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</a:lstStyle>
          <a:p>
            <a:pPr algn="ctr">
              <a:defRPr/>
            </a:pPr>
            <a:r>
              <a:rPr lang="fr-FR" altLang="fr-FR" sz="3200" dirty="0" smtClean="0">
                <a:solidFill>
                  <a:schemeClr val="bg1"/>
                </a:solidFill>
                <a:latin typeface="+mj-lt"/>
                <a:cs typeface="ＭＳ Ｐゴシック" charset="0"/>
              </a:rPr>
              <a:t>Titre</a:t>
            </a:r>
            <a:endParaRPr lang="fr-FR" altLang="fr-FR" sz="3200" dirty="0">
              <a:solidFill>
                <a:schemeClr val="bg1"/>
              </a:solidFill>
              <a:latin typeface="+mj-lt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409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7276" y="1551576"/>
            <a:ext cx="8377812" cy="45486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40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8" descr="Fond BLEU N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9"/>
          <a:stretch>
            <a:fillRect/>
          </a:stretch>
        </p:blipFill>
        <p:spPr bwMode="auto">
          <a:xfrm>
            <a:off x="1614" y="0"/>
            <a:ext cx="9142386" cy="6442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81445" y="1705267"/>
            <a:ext cx="7772723" cy="1362685"/>
          </a:xfrm>
        </p:spPr>
        <p:txBody>
          <a:bodyPr anchor="t"/>
          <a:lstStyle>
            <a:lvl1pPr algn="ctr">
              <a:lnSpc>
                <a:spcPct val="100000"/>
              </a:lnSpc>
              <a:defRPr sz="4000" b="0" i="0" cap="none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681445" y="3067952"/>
            <a:ext cx="7772723" cy="14995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61955" indent="0">
              <a:buNone/>
              <a:defRPr sz="1800"/>
            </a:lvl2pPr>
            <a:lvl3pPr marL="923910" indent="0">
              <a:buNone/>
              <a:defRPr sz="1600"/>
            </a:lvl3pPr>
            <a:lvl4pPr marL="1385865" indent="0">
              <a:buNone/>
              <a:defRPr sz="1400"/>
            </a:lvl4pPr>
            <a:lvl5pPr marL="1847820" indent="0">
              <a:buNone/>
              <a:defRPr sz="1400"/>
            </a:lvl5pPr>
            <a:lvl6pPr marL="2309774" indent="0">
              <a:buNone/>
              <a:defRPr sz="1400"/>
            </a:lvl6pPr>
            <a:lvl7pPr marL="2771729" indent="0">
              <a:buNone/>
              <a:defRPr sz="1400"/>
            </a:lvl7pPr>
            <a:lvl8pPr marL="3233684" indent="0">
              <a:buNone/>
              <a:defRPr sz="1400"/>
            </a:lvl8pPr>
            <a:lvl9pPr marL="3695639" indent="0">
              <a:buNone/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441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89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re seul fond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8" descr="Fond BLEU N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6059"/>
          <a:stretch>
            <a:fillRect/>
          </a:stretch>
        </p:blipFill>
        <p:spPr bwMode="auto">
          <a:xfrm>
            <a:off x="1614" y="896253"/>
            <a:ext cx="9142386" cy="5546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4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61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0" y="4777"/>
            <a:ext cx="9144000" cy="68532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91" tIns="46195" rIns="92391" bIns="46195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endParaRPr lang="fr-FR" altLang="fr-FR" sz="1800" smtClean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6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4" descr="Bandeau Haut 150dp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614" cy="90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3" descr="Bandeau bas 150dp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5245"/>
            <a:ext cx="9145614" cy="40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09748" y="0"/>
            <a:ext cx="8430936" cy="89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442509"/>
            <a:ext cx="696932" cy="41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vert="horz" wrap="square" lIns="91430" tIns="107989" rIns="91430" bIns="107989" numCol="1" anchor="t" anchorCtr="0" compatLnSpc="1">
            <a:prstTxWarp prst="textNoShape">
              <a:avLst/>
            </a:prstTxWarp>
          </a:bodyPr>
          <a:lstStyle>
            <a:lvl1pPr algn="ctr" defTabSz="914286" eaLnBrk="0" hangingPunct="0">
              <a:defRPr sz="1400">
                <a:solidFill>
                  <a:schemeClr val="bg1"/>
                </a:solidFill>
              </a:defRPr>
            </a:lvl1pPr>
          </a:lstStyle>
          <a:p>
            <a:fld id="{81951515-EBBD-4FAB-A1CA-2967E3AE1C19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64621" y="1604658"/>
            <a:ext cx="8363179" cy="453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391" tIns="46195" rIns="92391" bIns="461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96932" y="6442509"/>
            <a:ext cx="5904559" cy="415491"/>
          </a:xfrm>
          <a:prstGeom prst="rect">
            <a:avLst/>
          </a:prstGeom>
        </p:spPr>
        <p:txBody>
          <a:bodyPr vert="horz" wrap="square" lIns="92391" tIns="46195" rIns="92391" bIns="46195" numCol="1" anchor="ctr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defRPr sz="1200">
                <a:solidFill>
                  <a:schemeClr val="bg2"/>
                </a:solidFill>
              </a:defRPr>
            </a:lvl1pPr>
          </a:lstStyle>
          <a:p>
            <a:endParaRPr lang="fr-FR"/>
          </a:p>
        </p:txBody>
      </p:sp>
      <p:pic>
        <p:nvPicPr>
          <p:cNvPr id="9" name="Picture 6" descr="Résultat de recherche d'images pour &quot;logo isae&quot;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453336"/>
            <a:ext cx="942073" cy="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914286" rtl="0" eaLnBrk="1" fontAlgn="base" hangingPunct="1">
        <a:lnSpc>
          <a:spcPts val="2627"/>
        </a:lnSpc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461955" algn="l" defTabSz="914286" rtl="0" eaLnBrk="1" fontAlgn="base" hangingPunct="1">
        <a:lnSpc>
          <a:spcPts val="2198"/>
        </a:lnSpc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6pPr>
      <a:lvl7pPr marL="923910" algn="l" defTabSz="914286" rtl="0" eaLnBrk="1" fontAlgn="base" hangingPunct="1">
        <a:lnSpc>
          <a:spcPts val="2198"/>
        </a:lnSpc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7pPr>
      <a:lvl8pPr marL="1385865" algn="l" defTabSz="914286" rtl="0" eaLnBrk="1" fontAlgn="base" hangingPunct="1">
        <a:lnSpc>
          <a:spcPts val="2198"/>
        </a:lnSpc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8pPr>
      <a:lvl9pPr marL="1847820" algn="l" defTabSz="914286" rtl="0" eaLnBrk="1" fontAlgn="base" hangingPunct="1">
        <a:lnSpc>
          <a:spcPts val="2198"/>
        </a:lnSpc>
        <a:spcBef>
          <a:spcPct val="0"/>
        </a:spcBef>
        <a:spcAft>
          <a:spcPct val="0"/>
        </a:spcAft>
        <a:defRPr sz="2000" b="1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609524" indent="-609524" algn="l" defTabSz="914286" rtl="0" eaLnBrk="1" fontAlgn="base" hangingPunct="1">
        <a:spcBef>
          <a:spcPct val="20000"/>
        </a:spcBef>
        <a:spcAft>
          <a:spcPct val="0"/>
        </a:spcAft>
        <a:defRPr sz="24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75289" indent="-219750" algn="l" defTabSz="914286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200">
          <a:solidFill>
            <a:schemeClr val="tx1"/>
          </a:solidFill>
          <a:latin typeface="+mn-lt"/>
          <a:ea typeface="ＭＳ Ｐゴシック" charset="0"/>
        </a:defRPr>
      </a:lvl2pPr>
      <a:lvl3pPr marL="996091" indent="-319198" algn="l" defTabSz="914286" rtl="0" eaLnBrk="1" fontAlgn="base" hangingPunct="1">
        <a:spcBef>
          <a:spcPct val="20000"/>
        </a:spcBef>
        <a:spcAft>
          <a:spcPct val="0"/>
        </a:spcAft>
        <a:buFont typeface="Lucida Grande" charset="0"/>
        <a:buChar char="-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73584" indent="-277494" algn="l" defTabSz="914286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ＭＳ Ｐゴシック" charset="0"/>
        </a:defRPr>
      </a:lvl4pPr>
      <a:lvl5pPr marL="1539850" indent="-266266" algn="l" defTabSz="914286" rtl="0" eaLnBrk="1" fontAlgn="base" hangingPunct="1">
        <a:spcBef>
          <a:spcPct val="20000"/>
        </a:spcBef>
        <a:spcAft>
          <a:spcPct val="0"/>
        </a:spcAft>
        <a:buFont typeface="Lucida Grande" charset="0"/>
        <a:buChar char="-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2672281" indent="-381754" algn="l" defTabSz="914286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6pPr>
      <a:lvl7pPr marL="3134236" indent="-381754" algn="l" defTabSz="914286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7pPr>
      <a:lvl8pPr marL="3596190" indent="-381754" algn="l" defTabSz="914286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8pPr>
      <a:lvl9pPr marL="4058145" indent="-381754" algn="l" defTabSz="914286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55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23910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865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47820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09774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71729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3684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95639" algn="l" defTabSz="4619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tags" Target="../tags/tag2.xml"/><Relationship Id="rId7" Type="http://schemas.openxmlformats.org/officeDocument/2006/relationships/image" Target="../media/image43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emf"/><Relationship Id="rId11" Type="http://schemas.openxmlformats.org/officeDocument/2006/relationships/image" Target="../media/image45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8.png"/><Relationship Id="rId4" Type="http://schemas.openxmlformats.org/officeDocument/2006/relationships/image" Target="../media/image6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25.jpe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 smtClean="0"/>
              <a:t>RSM &amp; EGO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87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Prendre les contraintes en compte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10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210267" y="2664417"/>
            <a:ext cx="8615691" cy="2514727"/>
            <a:chOff x="210267" y="3230220"/>
            <a:chExt cx="8615691" cy="25147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Groupe 5"/>
            <p:cNvGrpSpPr/>
            <p:nvPr/>
          </p:nvGrpSpPr>
          <p:grpSpPr>
            <a:xfrm>
              <a:off x="210267" y="3230220"/>
              <a:ext cx="8615691" cy="2499660"/>
              <a:chOff x="-347487" y="2777380"/>
              <a:chExt cx="8615691" cy="2499660"/>
            </a:xfrm>
          </p:grpSpPr>
          <p:grpSp>
            <p:nvGrpSpPr>
              <p:cNvPr id="9" name="Groupe 8"/>
              <p:cNvGrpSpPr/>
              <p:nvPr/>
            </p:nvGrpSpPr>
            <p:grpSpPr>
              <a:xfrm>
                <a:off x="-347486" y="2777380"/>
                <a:ext cx="8603007" cy="2499660"/>
                <a:chOff x="-80956" y="1114424"/>
                <a:chExt cx="5950105" cy="2318259"/>
              </a:xfrm>
            </p:grpSpPr>
            <p:sp>
              <p:nvSpPr>
                <p:cNvPr id="18" name="Arrondir un rectangle avec un coin du même côté 17"/>
                <p:cNvSpPr/>
                <p:nvPr/>
              </p:nvSpPr>
              <p:spPr bwMode="auto">
                <a:xfrm>
                  <a:off x="-80955" y="1114424"/>
                  <a:ext cx="5950104" cy="332495"/>
                </a:xfrm>
                <a:prstGeom prst="round2Same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r>
                    <a:rPr lang="fr-FR" sz="1800" b="1" dirty="0" err="1" smtClean="0">
                      <a:solidFill>
                        <a:schemeClr val="bg1"/>
                      </a:solidFill>
                    </a:rPr>
                    <a:t>Existing</a:t>
                  </a:r>
                  <a:r>
                    <a:rPr lang="fr-FR" sz="1800" b="1" dirty="0" smtClean="0">
                      <a:solidFill>
                        <a:schemeClr val="bg1"/>
                      </a:solidFill>
                    </a:rPr>
                    <a:t> </a:t>
                  </a:r>
                  <a:r>
                    <a:rPr lang="fr-FR" sz="1800" b="1" dirty="0" err="1">
                      <a:solidFill>
                        <a:schemeClr val="bg1"/>
                      </a:solidFill>
                    </a:rPr>
                    <a:t>e</a:t>
                  </a:r>
                  <a:r>
                    <a:rPr lang="fr-FR" sz="1800" b="1" dirty="0" err="1" smtClean="0">
                      <a:solidFill>
                        <a:schemeClr val="bg1"/>
                      </a:solidFill>
                    </a:rPr>
                    <a:t>nrichment</a:t>
                  </a:r>
                  <a:r>
                    <a:rPr lang="fr-FR" sz="1800" b="1" dirty="0" smtClean="0">
                      <a:solidFill>
                        <a:schemeClr val="bg1"/>
                      </a:solidFill>
                    </a:rPr>
                    <a:t> concepts</a:t>
                  </a:r>
                  <a:endParaRPr lang="fr-FR" sz="105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Arrondir un rectangle avec un coin du même côté 21"/>
                <p:cNvSpPr/>
                <p:nvPr/>
              </p:nvSpPr>
              <p:spPr bwMode="auto">
                <a:xfrm flipV="1">
                  <a:off x="-80956" y="1448301"/>
                  <a:ext cx="5950105" cy="1984382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-78991" y="4099242"/>
                    <a:ext cx="1504514" cy="414472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fr-FR" sz="160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fr-FR" sz="1600" i="1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fr-FR" sz="1600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fr-FR" sz="16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sz="1600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600">
                                    <a:latin typeface="Cambria Math"/>
                                  </a:rPr>
                                  <m:t>Ω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fr-FR" sz="1600">
                            <a:latin typeface="Cambria Math"/>
                          </a:rPr>
                          <m:t> </m:t>
                        </m:r>
                      </m:oMath>
                    </a14:m>
                    <a:r>
                      <a:rPr lang="fr-FR" sz="1600" dirty="0" smtClean="0"/>
                      <a:t> (2)</a:t>
                    </a:r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8991" y="4099242"/>
                    <a:ext cx="1504514" cy="41447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412" r="-162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ZoneTexte 10"/>
              <p:cNvSpPr txBox="1"/>
              <p:nvPr/>
            </p:nvSpPr>
            <p:spPr>
              <a:xfrm>
                <a:off x="-347487" y="3132480"/>
                <a:ext cx="860300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smtClean="0"/>
                  <a:t>2 types of </a:t>
                </a:r>
                <a:r>
                  <a:rPr lang="fr-FR" sz="1600" dirty="0" err="1" smtClean="0"/>
                  <a:t>sub-optimization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problem</a:t>
                </a:r>
                <a:endParaRPr lang="fr-FR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4469014" y="3937591"/>
                    <a:ext cx="1508618" cy="10102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fr-FR" sz="16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160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fr-FR" sz="1600" i="1">
                                                <a:latin typeface="Cambria Math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FR" sz="1600">
                                                <a:latin typeface="Cambria Math"/>
                                              </a:rPr>
                                              <m:t>max</m:t>
                                            </m:r>
                                          </m:e>
                                          <m:lim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fr-FR" sz="1600">
                                                <a:latin typeface="Cambria Math"/>
                                              </a:rPr>
                                              <m:t>Ω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fr-FR" sz="16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b="0" i="1" smtClean="0">
                                                <a:latin typeface="Cambria Math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fr-FR" sz="1600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fr-FR" sz="1600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sz="1600" i="1" smtClean="0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. </m:t>
                                          </m:r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.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/>
                                        <m:e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fr-FR" sz="1600" b="0" i="1" smtClean="0">
                                              <a:latin typeface="Cambria Math"/>
                                            </a:rPr>
                                            <m:t>∈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b="0" i="1" smtClean="0">
                                                  <a:latin typeface="Cambria Math"/>
                                                </a:rPr>
                                                <m:t>h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  <m:r>
                            <a:rPr lang="fr-FR" sz="1600">
                              <a:latin typeface="Cambria Math"/>
                            </a:rPr>
                            <m:t> </m:t>
                          </m:r>
                        </m:oMath>
                      </m:oMathPara>
                    </a14:m>
                    <a:endParaRPr lang="fr-FR" sz="1600" dirty="0"/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69014" y="3937591"/>
                    <a:ext cx="1508618" cy="1010277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ZoneTexte 12"/>
              <p:cNvSpPr txBox="1"/>
              <p:nvPr/>
            </p:nvSpPr>
            <p:spPr>
              <a:xfrm>
                <a:off x="-105152" y="3574768"/>
                <a:ext cx="15055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u="sng" dirty="0" err="1"/>
                  <a:t>U</a:t>
                </a:r>
                <a:r>
                  <a:rPr lang="fr-FR" sz="1600" u="sng" dirty="0" err="1" smtClean="0"/>
                  <a:t>nconstrained</a:t>
                </a:r>
                <a:endParaRPr lang="fr-FR" sz="1600" u="sng" dirty="0"/>
              </a:p>
            </p:txBody>
          </p:sp>
          <p:sp>
            <p:nvSpPr>
              <p:cNvPr id="14" name="ZoneTexte 13"/>
              <p:cNvSpPr txBox="1"/>
              <p:nvPr/>
            </p:nvSpPr>
            <p:spPr>
              <a:xfrm>
                <a:off x="4506690" y="3551961"/>
                <a:ext cx="12891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600" u="sng" dirty="0" err="1"/>
                  <a:t>C</a:t>
                </a:r>
                <a:r>
                  <a:rPr lang="fr-FR" sz="1600" u="sng" dirty="0" err="1" smtClean="0"/>
                  <a:t>onstrained</a:t>
                </a:r>
                <a:endParaRPr lang="fr-FR" sz="1600" u="sng" dirty="0"/>
              </a:p>
            </p:txBody>
          </p:sp>
          <p:cxnSp>
            <p:nvCxnSpPr>
              <p:cNvPr id="15" name="Connecteur droit 14"/>
              <p:cNvCxnSpPr/>
              <p:nvPr/>
            </p:nvCxnSpPr>
            <p:spPr bwMode="auto">
              <a:xfrm>
                <a:off x="4097429" y="3505880"/>
                <a:ext cx="0" cy="1716977"/>
              </a:xfrm>
              <a:prstGeom prst="line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cxnSp>
          <p:sp>
            <p:nvSpPr>
              <p:cNvPr id="16" name="ZoneTexte 15"/>
              <p:cNvSpPr txBox="1"/>
              <p:nvPr/>
            </p:nvSpPr>
            <p:spPr>
              <a:xfrm>
                <a:off x="1661278" y="3574768"/>
                <a:ext cx="235383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indent="-180975"/>
                <a:r>
                  <a:rPr lang="fr-FR" sz="1600" dirty="0" smtClean="0">
                    <a:solidFill>
                      <a:srgbClr val="00B050"/>
                    </a:solidFill>
                  </a:rPr>
                  <a:t>+ </a:t>
                </a:r>
                <a:r>
                  <a:rPr lang="fr-FR" sz="1600" dirty="0" err="1" smtClean="0">
                    <a:solidFill>
                      <a:srgbClr val="00B050"/>
                    </a:solidFill>
                  </a:rPr>
                  <a:t>Gather</a:t>
                </a:r>
                <a:r>
                  <a:rPr lang="fr-FR" sz="1600" dirty="0" smtClean="0">
                    <a:solidFill>
                      <a:srgbClr val="00B050"/>
                    </a:solidFill>
                  </a:rPr>
                  <a:t> all the information</a:t>
                </a:r>
              </a:p>
              <a:p>
                <a:pPr marL="180975" indent="-180975">
                  <a:buFontTx/>
                  <a:buChar char="-"/>
                </a:pPr>
                <a:r>
                  <a:rPr lang="fr-FR" sz="1600" dirty="0" smtClean="0">
                    <a:solidFill>
                      <a:srgbClr val="C00000"/>
                    </a:solidFill>
                  </a:rPr>
                  <a:t>Not </a:t>
                </a:r>
                <a:r>
                  <a:rPr lang="fr-FR" sz="1600" dirty="0" err="1" smtClean="0">
                    <a:solidFill>
                      <a:srgbClr val="C00000"/>
                    </a:solidFill>
                  </a:rPr>
                  <a:t>adapted</a:t>
                </a:r>
                <a:r>
                  <a:rPr lang="fr-FR" sz="1600" dirty="0" smtClean="0">
                    <a:solidFill>
                      <a:srgbClr val="C00000"/>
                    </a:solidFill>
                  </a:rPr>
                  <a:t> to </a:t>
                </a:r>
                <a:r>
                  <a:rPr lang="fr-FR" sz="1600" dirty="0" err="1" smtClean="0">
                    <a:solidFill>
                      <a:srgbClr val="C00000"/>
                    </a:solidFill>
                  </a:rPr>
                  <a:t>highly</a:t>
                </a:r>
                <a:r>
                  <a:rPr lang="fr-FR" sz="1600" dirty="0" smtClean="0">
                    <a:solidFill>
                      <a:srgbClr val="C00000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C00000"/>
                    </a:solidFill>
                  </a:rPr>
                  <a:t>constrained</a:t>
                </a:r>
                <a:r>
                  <a:rPr lang="fr-FR" sz="1600" dirty="0">
                    <a:solidFill>
                      <a:srgbClr val="C00000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C00000"/>
                    </a:solidFill>
                  </a:rPr>
                  <a:t>optimization</a:t>
                </a:r>
                <a:r>
                  <a:rPr lang="fr-FR" sz="1600" dirty="0" smtClean="0">
                    <a:solidFill>
                      <a:srgbClr val="C00000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C00000"/>
                    </a:solidFill>
                  </a:rPr>
                  <a:t>problems</a:t>
                </a:r>
                <a:endParaRPr lang="fr-FR" sz="1600" dirty="0" smtClean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6386892" y="3239922"/>
                <a:ext cx="188131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0975" indent="-180975"/>
                <a:r>
                  <a:rPr lang="fr-FR" sz="1600" dirty="0" smtClean="0">
                    <a:solidFill>
                      <a:srgbClr val="00B050"/>
                    </a:solidFill>
                  </a:rPr>
                  <a:t>+ </a:t>
                </a:r>
                <a:r>
                  <a:rPr lang="fr-FR" sz="1600" dirty="0" err="1" smtClean="0">
                    <a:solidFill>
                      <a:srgbClr val="00B050"/>
                    </a:solidFill>
                  </a:rPr>
                  <a:t>Adapted</a:t>
                </a:r>
                <a:r>
                  <a:rPr lang="fr-FR" sz="1600" dirty="0" smtClean="0">
                    <a:solidFill>
                      <a:srgbClr val="00B050"/>
                    </a:solidFill>
                  </a:rPr>
                  <a:t> to </a:t>
                </a:r>
                <a:r>
                  <a:rPr lang="fr-FR" sz="1600" dirty="0" err="1" smtClean="0">
                    <a:solidFill>
                      <a:srgbClr val="00B050"/>
                    </a:solidFill>
                  </a:rPr>
                  <a:t>highly</a:t>
                </a:r>
                <a:r>
                  <a:rPr lang="fr-FR" sz="1600" dirty="0" smtClean="0">
                    <a:solidFill>
                      <a:srgbClr val="00B050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00B050"/>
                    </a:solidFill>
                  </a:rPr>
                  <a:t>constrained</a:t>
                </a:r>
                <a:r>
                  <a:rPr lang="fr-FR" sz="1600" dirty="0" smtClean="0">
                    <a:solidFill>
                      <a:srgbClr val="00B050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00B050"/>
                    </a:solidFill>
                  </a:rPr>
                  <a:t>optimization</a:t>
                </a:r>
                <a:r>
                  <a:rPr lang="fr-FR" sz="1600" dirty="0" smtClean="0">
                    <a:solidFill>
                      <a:srgbClr val="00B050"/>
                    </a:solidFill>
                  </a:rPr>
                  <a:t> </a:t>
                </a:r>
                <a:r>
                  <a:rPr lang="fr-FR" sz="1600" dirty="0" err="1" smtClean="0">
                    <a:solidFill>
                      <a:srgbClr val="00B050"/>
                    </a:solidFill>
                  </a:rPr>
                  <a:t>problems</a:t>
                </a:r>
                <a:endParaRPr lang="fr-FR" sz="1600" dirty="0" smtClean="0">
                  <a:solidFill>
                    <a:srgbClr val="00B050"/>
                  </a:solidFill>
                </a:endParaRPr>
              </a:p>
              <a:p>
                <a:pPr marL="180975" indent="-180975">
                  <a:buFontTx/>
                  <a:buChar char="-"/>
                </a:pPr>
                <a:r>
                  <a:rPr lang="fr-FR" sz="1600" dirty="0" err="1" smtClean="0">
                    <a:solidFill>
                      <a:srgbClr val="C00000"/>
                    </a:solidFill>
                  </a:rPr>
                  <a:t>Dispersed</a:t>
                </a:r>
                <a:r>
                  <a:rPr lang="fr-FR" sz="1600" dirty="0" smtClean="0">
                    <a:solidFill>
                      <a:srgbClr val="C00000"/>
                    </a:solidFill>
                  </a:rPr>
                  <a:t> information </a:t>
                </a:r>
              </a:p>
            </p:txBody>
          </p:sp>
        </p:grpSp>
        <p:sp>
          <p:nvSpPr>
            <p:cNvPr id="7" name="ZoneTexte 6"/>
            <p:cNvSpPr txBox="1"/>
            <p:nvPr/>
          </p:nvSpPr>
          <p:spPr>
            <a:xfrm>
              <a:off x="386077" y="5162573"/>
              <a:ext cx="16898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/>
                <a:t>Ex: (</a:t>
              </a:r>
              <a:r>
                <a:rPr lang="fr-FR" sz="1050" dirty="0" err="1" smtClean="0"/>
                <a:t>Picheny</a:t>
              </a:r>
              <a:r>
                <a:rPr lang="fr-FR" sz="1050" dirty="0" smtClean="0"/>
                <a:t> et al., 2016)</a:t>
              </a:r>
              <a:endParaRPr lang="fr-FR" sz="1050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4655183" y="5491031"/>
              <a:ext cx="396454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/>
                <a:t>Ex: (</a:t>
              </a:r>
              <a:r>
                <a:rPr lang="fr-FR" sz="1050" dirty="0" err="1" smtClean="0"/>
                <a:t>Sasena</a:t>
              </a:r>
              <a:r>
                <a:rPr lang="fr-FR" sz="1050" dirty="0" smtClean="0"/>
                <a:t> et al.,2002 ; Audet et al., 2000 ; </a:t>
              </a:r>
              <a:r>
                <a:rPr lang="fr-FR" sz="1050" dirty="0" err="1" smtClean="0"/>
                <a:t>Priem</a:t>
              </a:r>
              <a:r>
                <a:rPr lang="fr-FR" sz="1050" dirty="0" smtClean="0"/>
                <a:t> et al., 2019)</a:t>
              </a:r>
              <a:endParaRPr lang="fr-FR" sz="1050" dirty="0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210269" y="991375"/>
            <a:ext cx="3363302" cy="1571327"/>
            <a:chOff x="304799" y="1114424"/>
            <a:chExt cx="2389723" cy="15713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Arrondir un rectangle avec un coin du même côté 20"/>
            <p:cNvSpPr/>
            <p:nvPr/>
          </p:nvSpPr>
          <p:spPr bwMode="auto">
            <a:xfrm>
              <a:off x="304799" y="1114424"/>
              <a:ext cx="2389722" cy="337892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err="1" smtClean="0">
                  <a:solidFill>
                    <a:schemeClr val="bg1"/>
                  </a:solidFill>
                </a:rPr>
                <a:t>Optimization</a:t>
              </a:r>
              <a:r>
                <a:rPr lang="fr-FR" sz="1800" b="1" dirty="0" smtClean="0">
                  <a:solidFill>
                    <a:schemeClr val="bg1"/>
                  </a:solidFill>
                </a:rPr>
                <a:t> </a:t>
              </a:r>
              <a:r>
                <a:rPr lang="fr-FR" sz="1800" b="1" dirty="0" err="1" smtClean="0">
                  <a:solidFill>
                    <a:schemeClr val="bg1"/>
                  </a:solidFill>
                </a:rPr>
                <a:t>problem</a:t>
              </a:r>
              <a:endParaRPr lang="fr-FR" sz="18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Arrondir un rectangle avec un coin du même côté 7"/>
                <p:cNvSpPr/>
                <p:nvPr/>
              </p:nvSpPr>
              <p:spPr bwMode="auto">
                <a:xfrm>
                  <a:off x="304800" y="1452316"/>
                  <a:ext cx="2389722" cy="123343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fr-FR" sz="16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fr-FR" sz="1600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1600">
                                      <a:latin typeface="Cambria Math"/>
                                    </a:rPr>
                                    <m:t>Ω</m:t>
                                  </m:r>
                                </m:lim>
                              </m:limLow>
                              <m:r>
                                <a:rPr lang="fr-FR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sz="1600" i="1">
                                  <a:latin typeface="Cambria Math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fr-FR" sz="1600">
                                  <a:latin typeface="Cambria Math"/>
                                </a:rPr>
                                <m:t>Ω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⊂</m:t>
                              </m:r>
                              <m:sSup>
                                <m:sSup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600" i="1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.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fr-FR" sz="1600" i="1">
                                        <a:latin typeface="Cambria Math"/>
                                        <a:ea typeface="Cambria Math"/>
                                      </a:rPr>
                                      <m:t>≥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0,  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=1,…,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=0, 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=0,…,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a14:m>
                  <a:r>
                    <a:rPr lang="en-US" sz="1600" dirty="0"/>
                    <a:t>   </a:t>
                  </a:r>
                </a:p>
              </p:txBody>
            </p:sp>
          </mc:Choice>
          <mc:Fallback xmlns="">
            <p:sp>
              <p:nvSpPr>
                <p:cNvPr id="8" name="Arrondir un rectangle avec un coin du même côté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4800" y="1452316"/>
                  <a:ext cx="2389722" cy="123343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Rectangle 22"/>
          <p:cNvSpPr/>
          <p:nvPr/>
        </p:nvSpPr>
        <p:spPr bwMode="auto">
          <a:xfrm>
            <a:off x="4827181" y="3438998"/>
            <a:ext cx="1911390" cy="1415677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/>
          <p:cNvGrpSpPr/>
          <p:nvPr/>
        </p:nvGrpSpPr>
        <p:grpSpPr>
          <a:xfrm>
            <a:off x="3694101" y="991376"/>
            <a:ext cx="5119174" cy="1571326"/>
            <a:chOff x="3573395" y="1366710"/>
            <a:chExt cx="5119174" cy="15713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Arrondir un rectangle avec un coin du même côté 24"/>
            <p:cNvSpPr/>
            <p:nvPr/>
          </p:nvSpPr>
          <p:spPr bwMode="auto">
            <a:xfrm>
              <a:off x="3573395" y="1366710"/>
              <a:ext cx="5119174" cy="337891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err="1">
                  <a:solidFill>
                    <a:schemeClr val="bg1"/>
                  </a:solidFill>
                </a:rPr>
                <a:t>Feasibility</a:t>
              </a:r>
              <a:r>
                <a:rPr lang="fr-FR" sz="1800" b="1" dirty="0">
                  <a:solidFill>
                    <a:schemeClr val="bg1"/>
                  </a:solidFill>
                </a:rPr>
                <a:t> </a:t>
              </a:r>
              <a:r>
                <a:rPr lang="fr-FR" sz="1800" b="1" dirty="0" err="1" smtClean="0">
                  <a:solidFill>
                    <a:schemeClr val="bg1"/>
                  </a:solidFill>
                </a:rPr>
                <a:t>criterion</a:t>
              </a:r>
              <a:r>
                <a:rPr lang="fr-FR" sz="1800" b="1" dirty="0" smtClean="0">
                  <a:solidFill>
                    <a:schemeClr val="bg1"/>
                  </a:solidFill>
                </a:rPr>
                <a:t> </a:t>
              </a:r>
              <a:r>
                <a:rPr lang="fr-FR" sz="1100" b="1" dirty="0" smtClean="0">
                  <a:solidFill>
                    <a:schemeClr val="bg1"/>
                  </a:solidFill>
                </a:rPr>
                <a:t>(</a:t>
              </a:r>
              <a:r>
                <a:rPr lang="fr-FR" sz="1100" b="1" dirty="0" err="1" smtClean="0">
                  <a:solidFill>
                    <a:schemeClr val="bg1"/>
                  </a:solidFill>
                </a:rPr>
                <a:t>Priem</a:t>
              </a:r>
              <a:r>
                <a:rPr lang="fr-FR" sz="1100" b="1" dirty="0" smtClean="0">
                  <a:solidFill>
                    <a:schemeClr val="bg1"/>
                  </a:solidFill>
                </a:rPr>
                <a:t> et al, 2020)</a:t>
              </a:r>
              <a:endParaRPr lang="fr-FR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Arrondir un rectangle avec un coin du même côté 36"/>
            <p:cNvSpPr/>
            <p:nvPr/>
          </p:nvSpPr>
          <p:spPr bwMode="auto">
            <a:xfrm flipV="1">
              <a:off x="3573395" y="1704601"/>
              <a:ext cx="5119172" cy="12334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0" y="5149689"/>
            <a:ext cx="89979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err="1" smtClean="0"/>
              <a:t>Priem</a:t>
            </a:r>
            <a:r>
              <a:rPr lang="fr-FR" sz="1000" dirty="0"/>
              <a:t>, R., Bartoli, N., </a:t>
            </a:r>
            <a:r>
              <a:rPr lang="fr-FR" sz="1000" dirty="0" err="1"/>
              <a:t>Diouane</a:t>
            </a:r>
            <a:r>
              <a:rPr lang="fr-FR" sz="1000" dirty="0"/>
              <a:t>, Y. &amp; </a:t>
            </a:r>
            <a:r>
              <a:rPr lang="fr-FR" sz="1000" dirty="0" err="1"/>
              <a:t>Sgueglia</a:t>
            </a:r>
            <a:r>
              <a:rPr lang="fr-FR" sz="1000" dirty="0"/>
              <a:t>, A. </a:t>
            </a:r>
            <a:r>
              <a:rPr lang="fr-FR" sz="1000" dirty="0" err="1"/>
              <a:t>Upper</a:t>
            </a:r>
            <a:r>
              <a:rPr lang="fr-FR" sz="1000" dirty="0"/>
              <a:t> trust </a:t>
            </a:r>
            <a:r>
              <a:rPr lang="fr-FR" sz="1000" dirty="0" err="1"/>
              <a:t>bound</a:t>
            </a:r>
            <a:r>
              <a:rPr lang="fr-FR" sz="1000" dirty="0"/>
              <a:t> </a:t>
            </a:r>
            <a:r>
              <a:rPr lang="fr-FR" sz="1000" dirty="0" err="1"/>
              <a:t>feasibility</a:t>
            </a:r>
            <a:r>
              <a:rPr lang="fr-FR" sz="1000" dirty="0"/>
              <a:t> </a:t>
            </a:r>
            <a:r>
              <a:rPr lang="fr-FR" sz="1000" dirty="0" err="1"/>
              <a:t>criterion</a:t>
            </a:r>
            <a:r>
              <a:rPr lang="fr-FR" sz="1000" dirty="0"/>
              <a:t> for mixed </a:t>
            </a:r>
            <a:r>
              <a:rPr lang="fr-FR" sz="1000" dirty="0" err="1"/>
              <a:t>constrained</a:t>
            </a:r>
            <a:r>
              <a:rPr lang="fr-FR" sz="1000" dirty="0"/>
              <a:t> </a:t>
            </a:r>
            <a:r>
              <a:rPr lang="fr-FR" sz="1000" dirty="0" err="1"/>
              <a:t>Bayesian</a:t>
            </a:r>
            <a:r>
              <a:rPr lang="fr-FR" sz="1000" dirty="0"/>
              <a:t> </a:t>
            </a:r>
            <a:r>
              <a:rPr lang="fr-FR" sz="1000" dirty="0" err="1"/>
              <a:t>optimization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 to </a:t>
            </a:r>
            <a:r>
              <a:rPr lang="fr-FR" sz="1000" dirty="0" err="1"/>
              <a:t>aircraft</a:t>
            </a:r>
            <a:r>
              <a:rPr lang="fr-FR" sz="1000" dirty="0"/>
              <a:t> design. </a:t>
            </a:r>
            <a:r>
              <a:rPr lang="fr-FR" sz="1000" i="1" dirty="0"/>
              <a:t>Aerospace Science and </a:t>
            </a:r>
            <a:r>
              <a:rPr lang="fr-FR" sz="1000" i="1" dirty="0" err="1"/>
              <a:t>Technology</a:t>
            </a:r>
            <a:r>
              <a:rPr lang="fr-FR" sz="1000" dirty="0"/>
              <a:t> ,</a:t>
            </a:r>
            <a:r>
              <a:rPr lang="fr-FR" sz="1000" dirty="0" smtClean="0"/>
              <a:t> </a:t>
            </a:r>
            <a:r>
              <a:rPr lang="fr-FR" sz="1000" b="1" dirty="0" smtClean="0"/>
              <a:t>105</a:t>
            </a:r>
            <a:r>
              <a:rPr lang="fr-FR" sz="1000" dirty="0"/>
              <a:t>, 105980 (2020</a:t>
            </a:r>
            <a:r>
              <a:rPr lang="fr-FR" sz="1000" dirty="0" smtClean="0"/>
              <a:t>).</a:t>
            </a:r>
            <a:endParaRPr lang="en-US" sz="1000" dirty="0" smtClean="0"/>
          </a:p>
          <a:p>
            <a:pPr marL="180975" indent="-180975" algn="just"/>
            <a:r>
              <a:rPr lang="en-US" sz="1000" dirty="0" err="1" smtClean="0"/>
              <a:t>Audet</a:t>
            </a:r>
            <a:r>
              <a:rPr lang="en-US" sz="1000" dirty="0"/>
              <a:t>, C., </a:t>
            </a:r>
            <a:r>
              <a:rPr lang="en-US" sz="1000" dirty="0" smtClean="0"/>
              <a:t>Dennis, </a:t>
            </a:r>
            <a:r>
              <a:rPr lang="en-US" sz="1000" dirty="0"/>
              <a:t>J., Moore, D., Booker, A., &amp; Frank, </a:t>
            </a:r>
            <a:r>
              <a:rPr lang="en-US" sz="1000" dirty="0" smtClean="0"/>
              <a:t>P. </a:t>
            </a:r>
            <a:r>
              <a:rPr lang="en-US" sz="1000" dirty="0"/>
              <a:t>A surrogate-model-based method for constrained optimization. In </a:t>
            </a:r>
            <a:r>
              <a:rPr lang="en-US" sz="1000" i="1" dirty="0"/>
              <a:t>8th Symposium on Multidisciplinary Analysis and </a:t>
            </a:r>
            <a:r>
              <a:rPr lang="en-US" sz="1000" i="1" dirty="0" smtClean="0"/>
              <a:t>Optimization</a:t>
            </a:r>
            <a:r>
              <a:rPr lang="en-US" sz="1000" dirty="0" smtClean="0"/>
              <a:t>. pp. 4891, 2000.</a:t>
            </a:r>
          </a:p>
          <a:p>
            <a:pPr marL="180975" indent="-180975" algn="just"/>
            <a:r>
              <a:rPr lang="en-US" sz="1000" dirty="0" err="1" smtClean="0"/>
              <a:t>Sasena</a:t>
            </a:r>
            <a:r>
              <a:rPr lang="en-US" sz="1000" dirty="0"/>
              <a:t>, M. J., </a:t>
            </a:r>
            <a:r>
              <a:rPr lang="en-US" sz="1000" dirty="0" err="1"/>
              <a:t>Papalambros</a:t>
            </a:r>
            <a:r>
              <a:rPr lang="en-US" sz="1000" dirty="0"/>
              <a:t>, P., and </a:t>
            </a:r>
            <a:r>
              <a:rPr lang="en-US" sz="1000" dirty="0" err="1"/>
              <a:t>Goovaerts</a:t>
            </a:r>
            <a:r>
              <a:rPr lang="en-US" sz="1000" dirty="0"/>
              <a:t>, P. Exploration of metamodeling sampling criteria for constrained global optimization. </a:t>
            </a:r>
            <a:r>
              <a:rPr lang="fr-FR" sz="1000" i="1" dirty="0"/>
              <a:t>Engineering </a:t>
            </a:r>
            <a:r>
              <a:rPr lang="fr-FR" sz="1000" i="1" dirty="0" err="1"/>
              <a:t>optimization</a:t>
            </a:r>
            <a:r>
              <a:rPr lang="fr-FR" sz="1000" dirty="0"/>
              <a:t>, 34:263–278, 2002.</a:t>
            </a:r>
          </a:p>
          <a:p>
            <a:pPr marL="180975" indent="-180975" algn="just"/>
            <a:r>
              <a:rPr lang="en-US" sz="1000" dirty="0" err="1"/>
              <a:t>Bartoli</a:t>
            </a:r>
            <a:r>
              <a:rPr lang="en-US" sz="1000" dirty="0"/>
              <a:t>, N., Lefebvre, T., </a:t>
            </a:r>
            <a:r>
              <a:rPr lang="en-US" sz="1000" dirty="0" err="1"/>
              <a:t>Dubreuil</a:t>
            </a:r>
            <a:r>
              <a:rPr lang="en-US" sz="1000" dirty="0"/>
              <a:t>, S., </a:t>
            </a:r>
            <a:r>
              <a:rPr lang="en-US" sz="1000" dirty="0" err="1"/>
              <a:t>Olivanti</a:t>
            </a:r>
            <a:r>
              <a:rPr lang="en-US" sz="1000" dirty="0"/>
              <a:t>, R., Priem, R., </a:t>
            </a:r>
            <a:r>
              <a:rPr lang="en-US" sz="1000" dirty="0" err="1"/>
              <a:t>Bons</a:t>
            </a:r>
            <a:r>
              <a:rPr lang="en-US" sz="1000" dirty="0"/>
              <a:t>, N., Martins, J. R. A. A., </a:t>
            </a:r>
            <a:r>
              <a:rPr lang="en-US" sz="1000" dirty="0" err="1"/>
              <a:t>Morlier</a:t>
            </a:r>
            <a:r>
              <a:rPr lang="en-US" sz="1000" dirty="0"/>
              <a:t>, J. Adaptive modeling strategy for constrained global optimization with application to aerodynamic wing design. </a:t>
            </a:r>
            <a:r>
              <a:rPr lang="en-US" sz="1000" i="1" dirty="0"/>
              <a:t>Aerospace Science and Technology, 90:85</a:t>
            </a:r>
            <a:r>
              <a:rPr lang="fr-FR" sz="1000" dirty="0"/>
              <a:t>–</a:t>
            </a:r>
            <a:r>
              <a:rPr lang="en-US" sz="1000" i="1" dirty="0"/>
              <a:t>102, 2019</a:t>
            </a:r>
            <a:r>
              <a:rPr lang="en-US" sz="1000" dirty="0" smtClean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3726311" y="1349164"/>
                <a:ext cx="2943355" cy="60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8650" indent="-628650"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fr-FR" sz="1600" b="0" i="1" smtClean="0">
                            <a:latin typeface="Cambria Math"/>
                          </a:rPr>
                          <m:t>𝑔</m:t>
                        </m:r>
                      </m:sub>
                    </m:sSub>
                    <m:r>
                      <a:rPr lang="fr-FR" sz="1600" b="0" i="1" smtClean="0">
                        <a:latin typeface="Cambria Math"/>
                      </a:rPr>
                      <m:t>≔</m:t>
                    </m:r>
                  </m:oMath>
                </a14:m>
                <a:r>
                  <a:rPr lang="fr-FR" sz="1600" dirty="0" smtClean="0"/>
                  <a:t> exploration/exploitation </a:t>
                </a:r>
                <a:r>
                  <a:rPr lang="fr-FR" sz="1600" dirty="0" err="1" smtClean="0"/>
                  <a:t>feasibility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trade</a:t>
                </a:r>
                <a:r>
                  <a:rPr lang="fr-FR" sz="1600" dirty="0" smtClean="0"/>
                  <a:t>-off </a:t>
                </a:r>
                <a:endParaRPr lang="fr-FR" sz="1600" dirty="0"/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11" y="1349164"/>
                <a:ext cx="2943355" cy="604781"/>
              </a:xfrm>
              <a:prstGeom prst="rect">
                <a:avLst/>
              </a:prstGeom>
              <a:blipFill rotWithShape="1">
                <a:blip r:embed="rId6"/>
                <a:stretch>
                  <a:fillRect t="-3000" r="-828" b="-1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ZoneTexte 28"/>
          <p:cNvSpPr txBox="1"/>
          <p:nvPr/>
        </p:nvSpPr>
        <p:spPr>
          <a:xfrm>
            <a:off x="6904049" y="1419110"/>
            <a:ext cx="1909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Use of </a:t>
            </a:r>
            <a:r>
              <a:rPr lang="fr-FR" sz="1600" b="1" dirty="0" err="1" smtClean="0">
                <a:solidFill>
                  <a:srgbClr val="C00000"/>
                </a:solidFill>
              </a:rPr>
              <a:t>uncertainty</a:t>
            </a:r>
            <a:r>
              <a:rPr lang="fr-FR" sz="1600" dirty="0" smtClean="0">
                <a:solidFill>
                  <a:srgbClr val="C00000"/>
                </a:solidFill>
              </a:rPr>
              <a:t> </a:t>
            </a:r>
            <a:r>
              <a:rPr lang="fr-FR" sz="1600" dirty="0" smtClean="0"/>
              <a:t>and </a:t>
            </a:r>
            <a:r>
              <a:rPr lang="fr-FR" sz="1600" b="1" dirty="0" err="1">
                <a:solidFill>
                  <a:srgbClr val="C00000"/>
                </a:solidFill>
              </a:rPr>
              <a:t>p</a:t>
            </a:r>
            <a:r>
              <a:rPr lang="fr-FR" sz="1600" b="1" dirty="0" err="1" smtClean="0">
                <a:solidFill>
                  <a:srgbClr val="C00000"/>
                </a:solidFill>
              </a:rPr>
              <a:t>rediction</a:t>
            </a:r>
            <a:r>
              <a:rPr lang="fr-FR" sz="1600" dirty="0" smtClean="0">
                <a:solidFill>
                  <a:srgbClr val="C00000"/>
                </a:solidFill>
              </a:rPr>
              <a:t> </a:t>
            </a:r>
            <a:r>
              <a:rPr lang="fr-FR" sz="1600" dirty="0" smtClean="0"/>
              <a:t>of the </a:t>
            </a:r>
            <a:r>
              <a:rPr lang="fr-FR" sz="1600" dirty="0" err="1" smtClean="0"/>
              <a:t>constraints</a:t>
            </a:r>
            <a:r>
              <a:rPr lang="fr-FR" sz="1600" dirty="0" smtClean="0"/>
              <a:t> </a:t>
            </a:r>
            <a:r>
              <a:rPr lang="fr-FR" sz="1600" dirty="0" err="1" smtClean="0"/>
              <a:t>models</a:t>
            </a:r>
            <a:r>
              <a:rPr lang="fr-FR" sz="1600" dirty="0" smtClean="0"/>
              <a:t>  </a:t>
            </a:r>
            <a:endParaRPr lang="fr-FR" sz="1600" dirty="0"/>
          </a:p>
        </p:txBody>
      </p:sp>
      <p:sp>
        <p:nvSpPr>
          <p:cNvPr id="30" name="ZoneTexte 29"/>
          <p:cNvSpPr txBox="1"/>
          <p:nvPr/>
        </p:nvSpPr>
        <p:spPr>
          <a:xfrm>
            <a:off x="3741719" y="1957719"/>
            <a:ext cx="3302547" cy="58477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fr-FR" sz="1600" b="1" u="sng" dirty="0" err="1" smtClean="0"/>
              <a:t>Examples</a:t>
            </a:r>
            <a:r>
              <a:rPr lang="fr-FR" sz="1600" b="1" u="sng" dirty="0" smtClean="0"/>
              <a:t>:</a:t>
            </a:r>
            <a:r>
              <a:rPr lang="fr-FR" sz="1600" b="1" dirty="0" smtClean="0">
                <a:solidFill>
                  <a:srgbClr val="C00000"/>
                </a:solidFill>
              </a:rPr>
              <a:t>  </a:t>
            </a:r>
          </a:p>
          <a:p>
            <a:pPr algn="ctr"/>
            <a:endParaRPr lang="fr-FR" sz="1600" b="1" dirty="0">
              <a:solidFill>
                <a:srgbClr val="C00000"/>
              </a:solidFill>
            </a:endParaRPr>
          </a:p>
          <a:p>
            <a:pPr algn="ctr"/>
            <a:r>
              <a:rPr lang="fr-FR" sz="1600" dirty="0" smtClean="0"/>
              <a:t>MC</a:t>
            </a:r>
          </a:p>
          <a:p>
            <a:pPr algn="ctr"/>
            <a:r>
              <a:rPr lang="fr-FR" sz="1600" dirty="0" smtClean="0"/>
              <a:t>PF</a:t>
            </a:r>
          </a:p>
          <a:p>
            <a:pPr algn="ctr"/>
            <a:r>
              <a:rPr lang="fr-FR" sz="1600" dirty="0" smtClean="0"/>
              <a:t>EV</a:t>
            </a:r>
          </a:p>
          <a:p>
            <a:pPr algn="ctr"/>
            <a:r>
              <a:rPr lang="fr-FR" sz="1600" dirty="0" smtClean="0"/>
              <a:t>UTB</a:t>
            </a:r>
          </a:p>
        </p:txBody>
      </p:sp>
      <p:cxnSp>
        <p:nvCxnSpPr>
          <p:cNvPr id="31" name="Connecteur droit 30"/>
          <p:cNvCxnSpPr/>
          <p:nvPr/>
        </p:nvCxnSpPr>
        <p:spPr bwMode="auto">
          <a:xfrm>
            <a:off x="6729512" y="1387230"/>
            <a:ext cx="0" cy="1109098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pic>
        <p:nvPicPr>
          <p:cNvPr id="32" name="Picture 146" descr="D:\rpriem\AppData\Local\Microsoft\Windows\Temporary Internet Files\Content.IE5\Q5F1ITJ0\traffic-sign-38589_960_720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978" y="1537245"/>
            <a:ext cx="615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ZoneTexte 32"/>
          <p:cNvSpPr txBox="1"/>
          <p:nvPr/>
        </p:nvSpPr>
        <p:spPr>
          <a:xfrm>
            <a:off x="7408978" y="1412631"/>
            <a:ext cx="1404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Different</a:t>
            </a:r>
            <a:r>
              <a:rPr lang="fr-FR" sz="1600" dirty="0" smtClean="0"/>
              <a:t> versions of UTB are </a:t>
            </a:r>
            <a:r>
              <a:rPr lang="fr-FR" sz="1600" dirty="0" err="1" smtClean="0"/>
              <a:t>available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8140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/>
      <p:bldP spid="29" grpId="0"/>
      <p:bldP spid="29" grpId="1"/>
      <p:bldP spid="30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Prendre les contraintes en compte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11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1914859" y="1003583"/>
            <a:ext cx="5168233" cy="702449"/>
            <a:chOff x="304799" y="1114423"/>
            <a:chExt cx="5484510" cy="6927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/>
            <p:cNvSpPr/>
            <p:nvPr/>
          </p:nvSpPr>
          <p:spPr bwMode="auto">
            <a:xfrm>
              <a:off x="3001492" y="1114423"/>
              <a:ext cx="2787817" cy="6927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dirty="0" smtClean="0"/>
                <a:t>2 design variables</a:t>
              </a:r>
            </a:p>
            <a:p>
              <a:pPr algn="ctr"/>
              <a:r>
                <a:rPr lang="fr-FR" sz="1800" dirty="0" smtClean="0"/>
                <a:t>1 </a:t>
              </a:r>
              <a:r>
                <a:rPr lang="fr-FR" sz="1800" dirty="0" err="1" smtClean="0"/>
                <a:t>inequality</a:t>
              </a:r>
              <a:r>
                <a:rPr lang="fr-FR" sz="1800" dirty="0" smtClean="0"/>
                <a:t> </a:t>
              </a:r>
              <a:r>
                <a:rPr lang="fr-FR" sz="1800" dirty="0" err="1" smtClean="0"/>
                <a:t>constraint</a:t>
              </a:r>
              <a:endParaRPr lang="fr-FR" sz="1800" dirty="0"/>
            </a:p>
          </p:txBody>
        </p:sp>
        <p:sp>
          <p:nvSpPr>
            <p:cNvPr id="7" name="Arrondir un rectangle avec un coin du même côté 6"/>
            <p:cNvSpPr/>
            <p:nvPr/>
          </p:nvSpPr>
          <p:spPr bwMode="auto">
            <a:xfrm>
              <a:off x="304799" y="1114424"/>
              <a:ext cx="2787818" cy="69273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err="1" smtClean="0">
                  <a:solidFill>
                    <a:schemeClr val="bg1"/>
                  </a:solidFill>
                </a:rPr>
                <a:t>Modified</a:t>
              </a:r>
              <a:r>
                <a:rPr lang="fr-FR" sz="1800" b="1" dirty="0" smtClean="0">
                  <a:solidFill>
                    <a:schemeClr val="bg1"/>
                  </a:solidFill>
                </a:rPr>
                <a:t> </a:t>
              </a:r>
              <a:r>
                <a:rPr lang="fr-FR" sz="1800" b="1" dirty="0" err="1" smtClean="0">
                  <a:solidFill>
                    <a:schemeClr val="bg1"/>
                  </a:solidFill>
                </a:rPr>
                <a:t>Branin</a:t>
              </a:r>
              <a:r>
                <a:rPr lang="fr-FR" sz="1800" b="1" dirty="0" smtClean="0">
                  <a:solidFill>
                    <a:schemeClr val="bg1"/>
                  </a:solidFill>
                </a:rPr>
                <a:t> (MB) </a:t>
              </a:r>
              <a:r>
                <a:rPr lang="fr-FR" sz="1200" dirty="0" smtClean="0">
                  <a:solidFill>
                    <a:schemeClr val="bg1"/>
                  </a:solidFill>
                </a:rPr>
                <a:t>(</a:t>
              </a:r>
              <a:r>
                <a:rPr lang="fr-FR" sz="1200" dirty="0" err="1" smtClean="0">
                  <a:solidFill>
                    <a:schemeClr val="bg1"/>
                  </a:solidFill>
                </a:rPr>
                <a:t>Parr</a:t>
              </a:r>
              <a:r>
                <a:rPr lang="fr-FR" sz="1200" dirty="0" smtClean="0">
                  <a:solidFill>
                    <a:schemeClr val="bg1"/>
                  </a:solidFill>
                </a:rPr>
                <a:t> et al., 2010)</a:t>
              </a:r>
              <a:endParaRPr lang="fr-FR" sz="18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698088"/>
              </p:ext>
            </p:extLst>
          </p:nvPr>
        </p:nvGraphicFramePr>
        <p:xfrm>
          <a:off x="2431177" y="2290655"/>
          <a:ext cx="3293757" cy="3108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5" imgW="3895529" imgH="3676405" progId="AcroExch.Document.2017">
                  <p:embed/>
                </p:oleObj>
              </mc:Choice>
              <mc:Fallback>
                <p:oleObj name="Acrobat Document" r:id="rId5" imgW="3895529" imgH="3676405" progId="AcroExch.Document.20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1177" y="2290655"/>
                        <a:ext cx="3293757" cy="3108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spect="1"/>
          </p:cNvSpPr>
          <p:nvPr/>
        </p:nvSpPr>
        <p:spPr bwMode="auto">
          <a:xfrm>
            <a:off x="155705" y="3501008"/>
            <a:ext cx="2228986" cy="167174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5408950"/>
            <a:ext cx="8997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/>
            <a:r>
              <a:rPr lang="fr-FR" sz="1000" dirty="0" err="1"/>
              <a:t>Parr</a:t>
            </a:r>
            <a:r>
              <a:rPr lang="fr-FR" sz="1000" dirty="0"/>
              <a:t>, J., Holden, C. M. E., </a:t>
            </a:r>
            <a:r>
              <a:rPr lang="fr-FR" sz="1000" dirty="0" err="1"/>
              <a:t>Forrester</a:t>
            </a:r>
            <a:r>
              <a:rPr lang="fr-FR" sz="1000" dirty="0"/>
              <a:t>, A. I. J., and Keane, A. J. </a:t>
            </a:r>
            <a:r>
              <a:rPr lang="fr-FR" sz="1000" dirty="0" err="1"/>
              <a:t>Review</a:t>
            </a:r>
            <a:r>
              <a:rPr lang="fr-FR" sz="1000" dirty="0"/>
              <a:t> </a:t>
            </a:r>
            <a:r>
              <a:rPr lang="en-US" sz="1000" dirty="0"/>
              <a:t>of efficient surrogate infill sampling criteria with constraint handling. </a:t>
            </a:r>
            <a:r>
              <a:rPr lang="en-US" sz="1000" i="1" dirty="0"/>
              <a:t>In 2nd International Conference on Engineering Optimization</a:t>
            </a:r>
            <a:r>
              <a:rPr lang="en-US" sz="1000" dirty="0"/>
              <a:t>, </a:t>
            </a:r>
            <a:r>
              <a:rPr lang="fr-FR" sz="1000" dirty="0"/>
              <a:t>pp. 1–10, 2010</a:t>
            </a:r>
            <a:r>
              <a:rPr lang="fr-FR" sz="1000" dirty="0" smtClean="0"/>
              <a:t>.</a:t>
            </a:r>
          </a:p>
          <a:p>
            <a:r>
              <a:rPr lang="fr-FR" sz="1000" dirty="0" err="1"/>
              <a:t>Priem</a:t>
            </a:r>
            <a:r>
              <a:rPr lang="fr-FR" sz="1000" dirty="0"/>
              <a:t>, R., Bartoli, N., </a:t>
            </a:r>
            <a:r>
              <a:rPr lang="fr-FR" sz="1000" dirty="0" err="1"/>
              <a:t>Diouane</a:t>
            </a:r>
            <a:r>
              <a:rPr lang="fr-FR" sz="1000" dirty="0"/>
              <a:t>, Y. &amp; </a:t>
            </a:r>
            <a:r>
              <a:rPr lang="fr-FR" sz="1000" dirty="0" err="1"/>
              <a:t>Sgueglia</a:t>
            </a:r>
            <a:r>
              <a:rPr lang="fr-FR" sz="1000" dirty="0"/>
              <a:t>, A. </a:t>
            </a:r>
            <a:r>
              <a:rPr lang="fr-FR" sz="1000" dirty="0" err="1"/>
              <a:t>Upper</a:t>
            </a:r>
            <a:r>
              <a:rPr lang="fr-FR" sz="1000" dirty="0"/>
              <a:t> trust </a:t>
            </a:r>
            <a:r>
              <a:rPr lang="fr-FR" sz="1000" dirty="0" err="1"/>
              <a:t>bound</a:t>
            </a:r>
            <a:r>
              <a:rPr lang="fr-FR" sz="1000" dirty="0"/>
              <a:t> </a:t>
            </a:r>
            <a:r>
              <a:rPr lang="fr-FR" sz="1000" dirty="0" err="1"/>
              <a:t>feasibility</a:t>
            </a:r>
            <a:r>
              <a:rPr lang="fr-FR" sz="1000" dirty="0"/>
              <a:t> </a:t>
            </a:r>
            <a:r>
              <a:rPr lang="fr-FR" sz="1000" dirty="0" err="1"/>
              <a:t>criterion</a:t>
            </a:r>
            <a:r>
              <a:rPr lang="fr-FR" sz="1000" dirty="0"/>
              <a:t> for mixed </a:t>
            </a:r>
            <a:r>
              <a:rPr lang="fr-FR" sz="1000" dirty="0" err="1"/>
              <a:t>constrained</a:t>
            </a:r>
            <a:r>
              <a:rPr lang="fr-FR" sz="1000" dirty="0"/>
              <a:t> </a:t>
            </a:r>
            <a:r>
              <a:rPr lang="fr-FR" sz="1000" dirty="0" err="1"/>
              <a:t>Bayesian</a:t>
            </a:r>
            <a:r>
              <a:rPr lang="fr-FR" sz="1000" dirty="0"/>
              <a:t> </a:t>
            </a:r>
            <a:r>
              <a:rPr lang="fr-FR" sz="1000" dirty="0" err="1"/>
              <a:t>optimization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 to </a:t>
            </a:r>
            <a:r>
              <a:rPr lang="fr-FR" sz="1000" dirty="0" err="1"/>
              <a:t>aircraft</a:t>
            </a:r>
            <a:r>
              <a:rPr lang="fr-FR" sz="1000" dirty="0"/>
              <a:t> design. </a:t>
            </a:r>
            <a:r>
              <a:rPr lang="fr-FR" sz="1000" i="1" dirty="0"/>
              <a:t>Aerospace Science and </a:t>
            </a:r>
            <a:r>
              <a:rPr lang="fr-FR" sz="1000" i="1" dirty="0" err="1"/>
              <a:t>Technology</a:t>
            </a:r>
            <a:r>
              <a:rPr lang="fr-FR" sz="1000" dirty="0"/>
              <a:t> , </a:t>
            </a:r>
            <a:r>
              <a:rPr lang="fr-FR" sz="1000" b="1" dirty="0"/>
              <a:t>105</a:t>
            </a:r>
            <a:r>
              <a:rPr lang="fr-FR" sz="1000" dirty="0"/>
              <a:t>, 105980 (2020).</a:t>
            </a:r>
            <a:endParaRPr lang="en-US" sz="1000" dirty="0"/>
          </a:p>
          <a:p>
            <a:pPr marL="180975" indent="-180975" algn="just"/>
            <a:r>
              <a:rPr lang="en-US" sz="1000" dirty="0" err="1" smtClean="0"/>
              <a:t>Sasena</a:t>
            </a:r>
            <a:r>
              <a:rPr lang="en-US" sz="1000" dirty="0"/>
              <a:t>, M. J., </a:t>
            </a:r>
            <a:r>
              <a:rPr lang="en-US" sz="1000" dirty="0" err="1"/>
              <a:t>Papalambros</a:t>
            </a:r>
            <a:r>
              <a:rPr lang="en-US" sz="1000" dirty="0"/>
              <a:t>, P., and </a:t>
            </a:r>
            <a:r>
              <a:rPr lang="en-US" sz="1000" dirty="0" err="1"/>
              <a:t>Goovaerts</a:t>
            </a:r>
            <a:r>
              <a:rPr lang="en-US" sz="1000" dirty="0"/>
              <a:t>, P. Exploration of metamodeling sampling criteria for constrained global optimization. </a:t>
            </a:r>
            <a:r>
              <a:rPr lang="fr-FR" sz="1000" i="1" dirty="0"/>
              <a:t>Engineering </a:t>
            </a:r>
            <a:r>
              <a:rPr lang="fr-FR" sz="1000" i="1" dirty="0" err="1"/>
              <a:t>optimization</a:t>
            </a:r>
            <a:r>
              <a:rPr lang="fr-FR" sz="1000" dirty="0"/>
              <a:t>, 34:263–278, 2002</a:t>
            </a:r>
            <a:r>
              <a:rPr lang="fr-FR" sz="1000" dirty="0" smtClean="0"/>
              <a:t>.</a:t>
            </a:r>
            <a:endParaRPr lang="fr-FR" sz="1000" dirty="0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747176"/>
              </p:ext>
            </p:extLst>
          </p:nvPr>
        </p:nvGraphicFramePr>
        <p:xfrm>
          <a:off x="5657103" y="2290655"/>
          <a:ext cx="3283725" cy="30996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Acrobat Document" r:id="rId8" imgW="5196960" imgH="4896360" progId="AcroExch.Document.2017">
                  <p:embed/>
                </p:oleObj>
              </mc:Choice>
              <mc:Fallback>
                <p:oleObj name="Acrobat Document" r:id="rId8" imgW="5196960" imgH="4896360" progId="AcroExch.Document.201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103" y="2290655"/>
                        <a:ext cx="3283725" cy="30996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>
          <a:xfrm>
            <a:off x="3203726" y="1902305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MC </a:t>
            </a:r>
            <a:r>
              <a:rPr lang="fr-FR" sz="1100" dirty="0" smtClean="0"/>
              <a:t>(</a:t>
            </a:r>
            <a:r>
              <a:rPr lang="fr-FR" sz="1100" dirty="0" err="1" smtClean="0"/>
              <a:t>Sasena</a:t>
            </a:r>
            <a:r>
              <a:rPr lang="fr-FR" sz="1100" dirty="0" smtClean="0"/>
              <a:t> et al., 2002)</a:t>
            </a:r>
            <a:endParaRPr lang="fr-FR" sz="11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516216" y="190230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UTB </a:t>
            </a:r>
            <a:r>
              <a:rPr lang="fr-FR" sz="1100" dirty="0" smtClean="0"/>
              <a:t>(</a:t>
            </a:r>
            <a:r>
              <a:rPr lang="fr-FR" sz="1100" dirty="0" err="1" smtClean="0"/>
              <a:t>Priem</a:t>
            </a:r>
            <a:r>
              <a:rPr lang="fr-FR" sz="1100" dirty="0" smtClean="0"/>
              <a:t> et al., 2020)</a:t>
            </a:r>
            <a:endParaRPr lang="fr-FR" sz="1800" dirty="0"/>
          </a:p>
        </p:txBody>
      </p:sp>
      <p:pic>
        <p:nvPicPr>
          <p:cNvPr id="14" name="Imag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0" y="2801660"/>
            <a:ext cx="2359018" cy="25242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2" y="2271637"/>
            <a:ext cx="1383840" cy="2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12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6173651" y="3059105"/>
            <a:ext cx="2842421" cy="1554239"/>
            <a:chOff x="6173651" y="4785427"/>
            <a:chExt cx="2842421" cy="1554239"/>
          </a:xfrm>
        </p:grpSpPr>
        <p:pic>
          <p:nvPicPr>
            <p:cNvPr id="6" name="Picture 9" descr="logo_agile_title_right_HD.png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6173651" y="4785427"/>
              <a:ext cx="2700000" cy="562500"/>
            </a:xfrm>
            <a:prstGeom prst="rect">
              <a:avLst/>
            </a:prstGeom>
          </p:spPr>
        </p:pic>
        <p:pic>
          <p:nvPicPr>
            <p:cNvPr id="7" name="Picture 9" descr="logo_agile_title_right_HD.png"/>
            <p:cNvPicPr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6248442" y="5458390"/>
              <a:ext cx="2700000" cy="562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180811" y="6031889"/>
              <a:ext cx="28352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rgbClr val="0099CC"/>
                  </a:solidFill>
                </a:rPr>
                <a:t>EU H2020 </a:t>
              </a:r>
              <a:r>
                <a:rPr lang="fr-FR" sz="1400" dirty="0" err="1">
                  <a:solidFill>
                    <a:srgbClr val="0099CC"/>
                  </a:solidFill>
                </a:rPr>
                <a:t>project</a:t>
              </a:r>
              <a:r>
                <a:rPr lang="fr-FR" sz="1400" dirty="0">
                  <a:solidFill>
                    <a:srgbClr val="0099CC"/>
                  </a:solidFill>
                </a:rPr>
                <a:t>, 2015-2018</a:t>
              </a:r>
            </a:p>
          </p:txBody>
        </p:sp>
      </p:grpSp>
      <p:pic>
        <p:nvPicPr>
          <p:cNvPr id="9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75" y="2364996"/>
            <a:ext cx="6035040" cy="239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108008" y="1034022"/>
            <a:ext cx="6065904" cy="1330970"/>
            <a:chOff x="304797" y="1114424"/>
            <a:chExt cx="3991856" cy="13721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Arrondir un rectangle avec un coin du même côté 10"/>
            <p:cNvSpPr/>
            <p:nvPr/>
          </p:nvSpPr>
          <p:spPr bwMode="auto">
            <a:xfrm>
              <a:off x="304799" y="1114424"/>
              <a:ext cx="3991854" cy="355023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</a:rPr>
                <a:t>Optimization</a:t>
              </a:r>
              <a:r>
                <a:rPr lang="fr-FR" sz="2000" b="1" dirty="0" smtClean="0">
                  <a:solidFill>
                    <a:schemeClr val="bg1"/>
                  </a:solidFill>
                </a:rPr>
                <a:t> </a:t>
              </a:r>
              <a:r>
                <a:rPr lang="fr-FR" sz="2000" b="1" dirty="0" err="1" smtClean="0">
                  <a:solidFill>
                    <a:schemeClr val="bg1"/>
                  </a:solidFill>
                </a:rPr>
                <a:t>Problem</a:t>
              </a:r>
              <a:endParaRPr lang="fr-FR" sz="11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 bwMode="auto">
                <a:xfrm>
                  <a:off x="304797" y="1469451"/>
                  <a:ext cx="3991856" cy="1017138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:r>
                    <a:rPr lang="en-US" sz="1800" dirty="0" smtClean="0">
                      <a:solidFill>
                        <a:srgbClr val="7030A0"/>
                      </a:solidFill>
                    </a:rPr>
                    <a:t>18 </a:t>
                  </a:r>
                  <a:r>
                    <a:rPr lang="en-US" sz="1800" dirty="0">
                      <a:solidFill>
                        <a:srgbClr val="7030A0"/>
                      </a:solidFill>
                    </a:rPr>
                    <a:t>design variables</a:t>
                  </a:r>
                  <a:r>
                    <a:rPr lang="en-US" sz="1800" dirty="0"/>
                    <a:t> (8 for the inlet, 10 for the nozzle) </a:t>
                  </a:r>
                </a:p>
                <a:p>
                  <a:pPr algn="ctr"/>
                  <a:r>
                    <a:rPr lang="en-US" sz="1800" dirty="0"/>
                    <a:t>1 objective </a:t>
                  </a:r>
                  <a:r>
                    <a:rPr lang="en-US" sz="1800" dirty="0" smtClean="0"/>
                    <a:t>function </a:t>
                  </a:r>
                  <a14:m>
                    <m:oMath xmlns:m="http://schemas.openxmlformats.org/officeDocument/2006/math">
                      <m:r>
                        <a:rPr lang="fr-CA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fr-CA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CA" sz="1800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a14:m>
                  <a:r>
                    <a:rPr lang="en-US" sz="1800" dirty="0" smtClean="0"/>
                    <a:t> (thrust-minus-drag </a:t>
                  </a:r>
                  <a:r>
                    <a:rPr lang="en-US" sz="1800" dirty="0"/>
                    <a:t>losses), </a:t>
                  </a:r>
                </a:p>
                <a:p>
                  <a:pPr algn="ctr"/>
                  <a:r>
                    <a:rPr lang="en-US" sz="1800" dirty="0">
                      <a:solidFill>
                        <a:srgbClr val="7030A0"/>
                      </a:solidFill>
                    </a:rPr>
                    <a:t>2 equality constraints </a:t>
                  </a:r>
                  <a:r>
                    <a:rPr lang="en-US" sz="1800" dirty="0"/>
                    <a:t>for the mass flow </a:t>
                  </a:r>
                  <a:r>
                    <a:rPr lang="en-US" sz="1800" dirty="0" smtClean="0"/>
                    <a:t>rates</a:t>
                  </a:r>
                  <a:endParaRPr lang="en-US" sz="18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4797" y="1469451"/>
                  <a:ext cx="3991856" cy="101713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17" b="-7407"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e 12"/>
          <p:cNvGrpSpPr/>
          <p:nvPr/>
        </p:nvGrpSpPr>
        <p:grpSpPr>
          <a:xfrm>
            <a:off x="108011" y="4763408"/>
            <a:ext cx="6065904" cy="1585848"/>
            <a:chOff x="304797" y="1114424"/>
            <a:chExt cx="3991856" cy="16349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Arrondir un rectangle avec un coin du même côté 13"/>
            <p:cNvSpPr/>
            <p:nvPr/>
          </p:nvSpPr>
          <p:spPr bwMode="auto">
            <a:xfrm>
              <a:off x="304799" y="1114424"/>
              <a:ext cx="3991854" cy="355022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CFD 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computations 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(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TsAGI</a:t>
              </a:r>
              <a:r>
                <a:rPr lang="en-US" sz="1200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</a:rPr>
                <a:t>in-house code </a:t>
              </a:r>
              <a:r>
                <a:rPr lang="en-US" sz="1200" dirty="0" smtClean="0">
                  <a:solidFill>
                    <a:schemeClr val="bg1"/>
                  </a:solidFill>
                </a:rPr>
                <a:t>EWT)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304797" y="1469450"/>
              <a:ext cx="3991856" cy="12799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numCol="1" rtlCol="0" anchor="ctr"/>
            <a:lstStyle/>
            <a:p>
              <a:pPr algn="ctr"/>
              <a:r>
                <a:rPr lang="en-US" sz="1600" dirty="0" smtClean="0"/>
                <a:t>High-bypass-ratio </a:t>
              </a:r>
              <a:r>
                <a:rPr lang="en-US" sz="1600" dirty="0"/>
                <a:t>engine (BPR = 13)</a:t>
              </a:r>
            </a:p>
            <a:p>
              <a:pPr algn="ctr"/>
              <a:r>
                <a:rPr lang="en-US" sz="1600" dirty="0"/>
                <a:t>Regime: M = 0.78, H = 11 km </a:t>
              </a:r>
              <a:r>
                <a:rPr lang="en-US" sz="1600" b="1" dirty="0"/>
                <a:t>(Cruise)</a:t>
              </a:r>
            </a:p>
            <a:p>
              <a:pPr algn="ctr"/>
              <a:r>
                <a:rPr lang="en-US" sz="1600" dirty="0"/>
                <a:t>RANS, </a:t>
              </a:r>
              <a:r>
                <a:rPr lang="en-US" sz="1600" dirty="0" err="1" smtClean="0"/>
                <a:t>Spalart-Allmaras</a:t>
              </a:r>
              <a:r>
                <a:rPr lang="en-US" sz="1600" dirty="0" smtClean="0"/>
                <a:t> </a:t>
              </a:r>
              <a:r>
                <a:rPr lang="en-US" sz="1600" dirty="0" err="1"/>
                <a:t>turb</a:t>
              </a:r>
              <a:r>
                <a:rPr lang="en-US" sz="1600" dirty="0"/>
                <a:t>. Model</a:t>
              </a:r>
            </a:p>
            <a:p>
              <a:pPr algn="ctr"/>
              <a:r>
                <a:rPr lang="en-US" sz="1600" dirty="0"/>
                <a:t>Axisymmetric grid, N = 236544 </a:t>
              </a:r>
              <a:r>
                <a:rPr lang="en-US" sz="1600" dirty="0" smtClean="0"/>
                <a:t>cells</a:t>
              </a:r>
            </a:p>
            <a:p>
              <a:pPr algn="ctr"/>
              <a:r>
                <a:rPr lang="en-US" sz="1600" dirty="0" smtClean="0"/>
                <a:t>1 run = 30 min on 48 cores</a:t>
              </a:r>
              <a:endParaRPr 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/>
              <p:nvPr/>
            </p:nvSpPr>
            <p:spPr>
              <a:xfrm>
                <a:off x="6236325" y="1034022"/>
                <a:ext cx="2349618" cy="18526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CA" sz="16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CA" sz="16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limLow>
                                  <m:limLow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CA" sz="160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ℝ</m:t>
                                        </m:r>
                                      </m:e>
                                      <m:sup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17</m:t>
                                        </m:r>
                                      </m:sup>
                                    </m:sSup>
                                  </m:lim>
                                </m:limLow>
                              </m:e>
                              <m:e>
                                <m:sSub>
                                  <m:sSub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𝑒𝑓𝑓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𝑐𝑜𝑟𝑒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𝑐𝑜𝑟𝑒</m:t>
                                        </m:r>
                                      </m:sub>
                                      <m:sup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𝑡𝑎𝑟𝑔𝑒𝑡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fr-CA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/>
                              <m:e>
                                <m:r>
                                  <a:rPr lang="fr-CA" sz="16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fr-CA" sz="16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𝑏𝑦𝑝𝑎𝑠𝑠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fr-CA" sz="1600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𝑏𝑦𝑝𝑎𝑠𝑠</m:t>
                                        </m:r>
                                      </m:sub>
                                      <m:sup>
                                        <m:r>
                                          <a:rPr lang="fr-CA" sz="1600" i="1">
                                            <a:latin typeface="Cambria Math" panose="02040503050406030204" pitchFamily="18" charset="0"/>
                                          </a:rPr>
                                          <m:t>𝑡𝑎𝑟𝑔𝑒𝑡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fr-CA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r>
                  <a:rPr lang="fr-CA" sz="1600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fr-CA" sz="1600" b="0" i="1" dirty="0" smtClean="0">
                    <a:latin typeface="Cambria Math" panose="02040503050406030204" pitchFamily="18" charset="0"/>
                  </a:rPr>
                </a:br>
                <a:endParaRPr lang="fr-CA" sz="16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25" y="1034022"/>
                <a:ext cx="2349618" cy="1852687"/>
              </a:xfrm>
              <a:prstGeom prst="rect">
                <a:avLst/>
              </a:prstGeom>
              <a:blipFill rotWithShape="1">
                <a:blip r:embed="rId5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 descr="RÃ©sultats de recherche d'images pour Â«Â tsagi logoÂ Â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474" y="4804161"/>
            <a:ext cx="268356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0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1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13</a:t>
            </a:fld>
            <a:endParaRPr lang="fr-FR"/>
          </a:p>
        </p:txBody>
      </p:sp>
      <p:pic>
        <p:nvPicPr>
          <p:cNvPr id="5" name="bpr12_sego_ut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8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8201" y="945476"/>
            <a:ext cx="5783916" cy="5434484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108007" y="1916832"/>
            <a:ext cx="2735801" cy="3323403"/>
            <a:chOff x="304797" y="1114424"/>
            <a:chExt cx="2413424" cy="36035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Arrondir un rectangle avec un coin du même côté 7"/>
            <p:cNvSpPr/>
            <p:nvPr/>
          </p:nvSpPr>
          <p:spPr bwMode="auto">
            <a:xfrm>
              <a:off x="304800" y="1114424"/>
              <a:ext cx="2413421" cy="948888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2000" b="1" dirty="0" err="1" smtClean="0">
                  <a:solidFill>
                    <a:schemeClr val="bg1"/>
                  </a:solidFill>
                </a:rPr>
                <a:t>Optimizer</a:t>
              </a:r>
              <a:r>
                <a:rPr lang="fr-FR" sz="2000" b="1" dirty="0" smtClean="0">
                  <a:solidFill>
                    <a:schemeClr val="bg1"/>
                  </a:solidFill>
                </a:rPr>
                <a:t> settings</a:t>
              </a:r>
              <a:endParaRPr lang="fr-FR" sz="11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 bwMode="auto">
                <a:xfrm>
                  <a:off x="304797" y="2063312"/>
                  <a:ext cx="2413424" cy="265461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numCol="1" rtlCol="0" anchor="ctr"/>
                <a:lstStyle/>
                <a:p>
                  <a:pPr algn="ctr"/>
                  <a:r>
                    <a:rPr lang="fr-CA" sz="1600" dirty="0" smtClean="0"/>
                    <a:t>Initial </a:t>
                  </a:r>
                  <a:r>
                    <a:rPr lang="fr-CA" sz="1600" dirty="0" err="1" smtClean="0"/>
                    <a:t>DoE</a:t>
                  </a:r>
                  <a:r>
                    <a:rPr lang="fr-CA" sz="1600" dirty="0" smtClean="0"/>
                    <a:t> of 19 points</a:t>
                  </a:r>
                </a:p>
                <a:p>
                  <a:pPr algn="ctr"/>
                  <a:r>
                    <a:rPr lang="fr-CA" sz="1600" dirty="0" err="1" smtClean="0"/>
                    <a:t>Constraint</a:t>
                  </a:r>
                  <a:r>
                    <a:rPr lang="fr-CA" sz="1600" dirty="0" smtClean="0"/>
                    <a:t> </a:t>
                  </a:r>
                  <a:r>
                    <a:rPr lang="fr-CA" sz="1600" dirty="0" err="1" smtClean="0"/>
                    <a:t>Tols</a:t>
                  </a:r>
                  <a:r>
                    <a:rPr lang="fr-CA" sz="1600" dirty="0" smtClean="0"/>
                    <a:t>: </a:t>
                  </a:r>
                  <a14:m>
                    <m:oMath xmlns:m="http://schemas.openxmlformats.org/officeDocument/2006/math">
                      <m:r>
                        <m:rPr>
                          <m:brk m:alnAt="7"/>
                        </m:rPr>
                        <a:rPr lang="fr-CA" sz="16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CA" sz="1600" i="1">
                          <a:latin typeface="Cambria Math" panose="02040503050406030204" pitchFamily="18" charset="0"/>
                        </a:rPr>
                        <m:t>𝑜𝑟𝑒</m:t>
                      </m:r>
                      <m:r>
                        <a:rPr lang="fr-CA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brk m:alnAt="7"/>
                            </m:rPr>
                            <a:rPr lang="fr-CA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m:rPr>
                              <m:brk m:alnAt="7"/>
                            </m:rPr>
                            <a:rPr lang="fr-CA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fr-CA" sz="1600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1600" i="1">
                            <a:latin typeface="Cambria Math" panose="02040503050406030204" pitchFamily="18" charset="0"/>
                          </a:rPr>
                          <m:t>𝑏𝑦𝑝𝑎𝑠𝑠</m:t>
                        </m:r>
                        <m:r>
                          <a:rPr lang="fr-CA" sz="1600" i="1">
                            <a:latin typeface="Cambria Math" panose="02040503050406030204" pitchFamily="18" charset="0"/>
                          </a:rPr>
                          <m:t>=5∗</m:t>
                        </m:r>
                        <m:sSup>
                          <m:sSupPr>
                            <m:ctrlPr>
                              <a:rPr lang="fr-CA" sz="1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CA" sz="1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fr-CA" sz="160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oMath>
                    </m:oMathPara>
                  </a14:m>
                  <a:endParaRPr lang="fr-CA" sz="1600" dirty="0" smtClean="0"/>
                </a:p>
                <a:p>
                  <a:pPr algn="ctr"/>
                  <a:endParaRPr lang="fr-CA" sz="1600" dirty="0" smtClean="0"/>
                </a:p>
                <a:p>
                  <a:pPr algn="ctr"/>
                  <a:r>
                    <a:rPr lang="fr-CA" sz="1600" dirty="0" smtClean="0"/>
                    <a:t>Budget of 300 </a:t>
                  </a:r>
                  <a:r>
                    <a:rPr lang="fr-CA" sz="1600" dirty="0" err="1" smtClean="0"/>
                    <a:t>evals</a:t>
                  </a:r>
                  <a:endParaRPr lang="fr-CA" sz="16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4797" y="2063312"/>
                  <a:ext cx="2413424" cy="265461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336"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201" y="945481"/>
            <a:ext cx="5818621" cy="5434479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7082568" y="2313186"/>
            <a:ext cx="1702873" cy="452251"/>
            <a:chOff x="-777875" y="969693"/>
            <a:chExt cx="1292224" cy="381000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777875" y="969693"/>
              <a:ext cx="342900" cy="381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auto">
            <a:xfrm>
              <a:off x="-434975" y="976420"/>
              <a:ext cx="949324" cy="1819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0" rIns="0" rtlCol="0" anchor="ctr"/>
            <a:lstStyle/>
            <a:p>
              <a:r>
                <a:rPr lang="fr-CA" sz="1000" dirty="0" smtClean="0"/>
                <a:t>Value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-446060" y="1158337"/>
              <a:ext cx="960409" cy="192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0" rIns="0" rtlCol="0" anchor="ctr"/>
            <a:lstStyle/>
            <a:p>
              <a:r>
                <a:rPr lang="fr-CA" sz="1000" dirty="0" smtClean="0"/>
                <a:t>Best </a:t>
              </a:r>
              <a:r>
                <a:rPr lang="fr-CA" sz="1000" dirty="0" err="1" smtClean="0"/>
                <a:t>valid</a:t>
              </a:r>
              <a:r>
                <a:rPr lang="fr-CA" sz="1000" dirty="0" smtClean="0"/>
                <a:t> value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16448" y="5445224"/>
            <a:ext cx="27358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Priem</a:t>
            </a:r>
            <a:r>
              <a:rPr lang="en-US" sz="1000" dirty="0"/>
              <a:t>, R., </a:t>
            </a:r>
            <a:r>
              <a:rPr lang="en-US" sz="1000" dirty="0" err="1"/>
              <a:t>Bartoli</a:t>
            </a:r>
            <a:r>
              <a:rPr lang="en-US" sz="1000" dirty="0"/>
              <a:t>, N. &amp; </a:t>
            </a:r>
            <a:r>
              <a:rPr lang="en-US" sz="1000" dirty="0" err="1"/>
              <a:t>Diouane</a:t>
            </a:r>
            <a:r>
              <a:rPr lang="en-US" sz="1000" dirty="0"/>
              <a:t>, Y. On the Use of Upper Trust Bounds in Constrained Bayesian Optimization Infill Criteria. in </a:t>
            </a:r>
            <a:r>
              <a:rPr lang="en-US" sz="1000" i="1" dirty="0"/>
              <a:t>Proceedings of the AIAA AVIATION 2019 FORUM</a:t>
            </a:r>
            <a:r>
              <a:rPr lang="en-US" sz="1000" dirty="0"/>
              <a:t> 2986 (2019).</a:t>
            </a:r>
            <a:endParaRPr lang="en-US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5560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2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14</a:t>
            </a:fld>
            <a:endParaRPr lang="fr-FR"/>
          </a:p>
        </p:txBody>
      </p:sp>
      <p:grpSp>
        <p:nvGrpSpPr>
          <p:cNvPr id="5" name="Groupe 4"/>
          <p:cNvGrpSpPr/>
          <p:nvPr/>
        </p:nvGrpSpPr>
        <p:grpSpPr>
          <a:xfrm>
            <a:off x="541588" y="3015882"/>
            <a:ext cx="3556992" cy="2679412"/>
            <a:chOff x="198120" y="3185159"/>
            <a:chExt cx="3556992" cy="2679412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" y="3185159"/>
              <a:ext cx="3556992" cy="227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6"/>
            <p:cNvSpPr txBox="1"/>
            <p:nvPr/>
          </p:nvSpPr>
          <p:spPr>
            <a:xfrm>
              <a:off x="1252700" y="5526017"/>
              <a:ext cx="1593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BRAC Baseline</a:t>
              </a:r>
              <a:endParaRPr lang="en-US" sz="1600" dirty="0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19875" y="1049396"/>
            <a:ext cx="4400418" cy="1541404"/>
            <a:chOff x="304798" y="1114424"/>
            <a:chExt cx="6184632" cy="126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Arrondir un rectangle avec un coin du même côté 8"/>
            <p:cNvSpPr/>
            <p:nvPr/>
          </p:nvSpPr>
          <p:spPr bwMode="auto">
            <a:xfrm>
              <a:off x="304799" y="1114424"/>
              <a:ext cx="6184631" cy="36000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1800" b="1" dirty="0" smtClean="0">
                  <a:solidFill>
                    <a:schemeClr val="bg1"/>
                  </a:solidFill>
                </a:rPr>
                <a:t>Idea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04798" y="1474423"/>
              <a:ext cx="6184632" cy="9070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1600" dirty="0" smtClean="0"/>
                <a:t>Research configuration to work with universities without confidentiality constraints</a:t>
              </a:r>
              <a:endParaRPr lang="en-US" sz="1600" dirty="0"/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4712426" y="1061543"/>
            <a:ext cx="4126774" cy="1541404"/>
            <a:chOff x="304798" y="1114424"/>
            <a:chExt cx="6184632" cy="12670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Arrondir un rectangle avec un coin du même côté 11"/>
            <p:cNvSpPr/>
            <p:nvPr/>
          </p:nvSpPr>
          <p:spPr bwMode="auto">
            <a:xfrm>
              <a:off x="304799" y="1114424"/>
              <a:ext cx="6184631" cy="36000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smtClean="0">
                  <a:solidFill>
                    <a:schemeClr val="bg1"/>
                  </a:solidFill>
                </a:rPr>
                <a:t>Information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04798" y="1474423"/>
              <a:ext cx="6184632" cy="9070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1600" dirty="0" smtClean="0"/>
                <a:t>Based on the Challenger 300</a:t>
              </a:r>
              <a:endParaRPr lang="en-US" sz="160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5993726"/>
            <a:ext cx="899795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/>
              <a:t>Reist</a:t>
            </a:r>
            <a:r>
              <a:rPr lang="en-US" sz="1100" dirty="0"/>
              <a:t>, T. A. </a:t>
            </a:r>
            <a:r>
              <a:rPr lang="en-US" sz="1100" i="1" dirty="0"/>
              <a:t>et al.</a:t>
            </a:r>
            <a:r>
              <a:rPr lang="en-US" sz="1100" dirty="0"/>
              <a:t> Cross Validation of Aerodynamic Shape Optimization Methodologies for Aircraft Wing-Body Optimization. </a:t>
            </a:r>
            <a:r>
              <a:rPr lang="en-US" sz="1100" i="1" dirty="0"/>
              <a:t>AIAA Journal</a:t>
            </a:r>
            <a:r>
              <a:rPr lang="en-US" sz="1100" dirty="0"/>
              <a:t> 1–15 (2020).</a:t>
            </a:r>
            <a:endParaRPr lang="en-US" sz="1100" dirty="0">
              <a:effectLst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712426" y="3139158"/>
            <a:ext cx="4327527" cy="842904"/>
            <a:chOff x="242627" y="1044748"/>
            <a:chExt cx="4327527" cy="842904"/>
          </a:xfrm>
        </p:grpSpPr>
        <p:sp>
          <p:nvSpPr>
            <p:cNvPr id="16" name="Rectangle à coins arrondis 15"/>
            <p:cNvSpPr/>
            <p:nvPr/>
          </p:nvSpPr>
          <p:spPr bwMode="auto">
            <a:xfrm>
              <a:off x="242627" y="1044748"/>
              <a:ext cx="4327527" cy="842904"/>
            </a:xfrm>
            <a:prstGeom prst="roundRect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pic>
          <p:nvPicPr>
            <p:cNvPr id="17" name="Image 1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76" y="1258962"/>
              <a:ext cx="3770573" cy="416466"/>
            </a:xfrm>
            <a:prstGeom prst="rect">
              <a:avLst/>
            </a:prstGeom>
          </p:spPr>
        </p:pic>
      </p:grpSp>
      <p:sp>
        <p:nvSpPr>
          <p:cNvPr id="18" name="ZoneTexte 17"/>
          <p:cNvSpPr txBox="1"/>
          <p:nvPr/>
        </p:nvSpPr>
        <p:spPr>
          <a:xfrm>
            <a:off x="4969898" y="4635204"/>
            <a:ext cx="1906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12 Variables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 7  Constraints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7135356" y="4636199"/>
                <a:ext cx="173440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1 </a:t>
                </a:r>
                <a:r>
                  <a:rPr lang="fr-FR" sz="2000" dirty="0" err="1" smtClean="0"/>
                  <a:t>run</a:t>
                </a:r>
                <a:r>
                  <a:rPr lang="fr-FR" sz="2000" dirty="0" smtClean="0"/>
                  <a:t>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/>
                      </a:rPr>
                      <m:t>≈</m:t>
                    </m:r>
                  </m:oMath>
                </a14:m>
                <a:r>
                  <a:rPr lang="fr-FR" sz="2000" dirty="0" smtClean="0"/>
                  <a:t> 30s on 1 proc</a:t>
                </a:r>
                <a:endParaRPr lang="en-US" sz="2000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356" y="4636199"/>
                <a:ext cx="1734409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3509" t="-3448" b="-155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1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15</a:t>
            </a:fld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50" y="969421"/>
            <a:ext cx="3368242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504" y="969421"/>
            <a:ext cx="3427936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676333" y="1575832"/>
            <a:ext cx="2531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Maximum time allowed</a:t>
            </a:r>
            <a:endParaRPr lang="en-US" sz="1800" dirty="0"/>
          </a:p>
        </p:txBody>
      </p:sp>
      <p:grpSp>
        <p:nvGrpSpPr>
          <p:cNvPr id="8" name="Groupe 7"/>
          <p:cNvGrpSpPr/>
          <p:nvPr/>
        </p:nvGrpSpPr>
        <p:grpSpPr>
          <a:xfrm>
            <a:off x="210046" y="4320068"/>
            <a:ext cx="8527554" cy="1629212"/>
            <a:chOff x="304799" y="1114424"/>
            <a:chExt cx="3116408" cy="16292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Arrondir un rectangle avec un coin du même côté 8"/>
            <p:cNvSpPr/>
            <p:nvPr/>
          </p:nvSpPr>
          <p:spPr bwMode="auto">
            <a:xfrm>
              <a:off x="304799" y="1114424"/>
              <a:ext cx="3116408" cy="360000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en-US" sz="1800" b="1" dirty="0" smtClean="0">
                  <a:solidFill>
                    <a:schemeClr val="bg1"/>
                  </a:solidFill>
                </a:rPr>
                <a:t>Conclusion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04799" y="1474424"/>
              <a:ext cx="3116408" cy="12692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/>
                <a:t>SEGO is converging faster than other solvers </a:t>
              </a:r>
              <a:r>
                <a:rPr lang="en-US" sz="1600" dirty="0" smtClean="0">
                  <a:sym typeface="Wingdings" panose="05000000000000000000" pitchFamily="2" charset="2"/>
                </a:rPr>
                <a:t>(2h vs 8h)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ym typeface="Wingdings" panose="05000000000000000000" pitchFamily="2" charset="2"/>
                </a:rPr>
                <a:t>SEGO-like solvers are converging faster (in time and evaluation) compared to </a:t>
              </a:r>
              <a:r>
                <a:rPr lang="en-US" sz="1600" dirty="0" err="1" smtClean="0">
                  <a:sym typeface="Wingdings" panose="05000000000000000000" pitchFamily="2" charset="2"/>
                </a:rPr>
                <a:t>Evol</a:t>
              </a:r>
              <a:r>
                <a:rPr lang="en-US" sz="1600" dirty="0" smtClean="0">
                  <a:sym typeface="Wingdings" panose="05000000000000000000" pitchFamily="2" charset="2"/>
                </a:rPr>
                <a:t> and Pointer-2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ym typeface="Wingdings" panose="05000000000000000000" pitchFamily="2" charset="2"/>
                </a:rPr>
                <a:t>SEGO-UTB likely needs more time to converge  More explorative</a:t>
              </a:r>
              <a:endParaRPr lang="en-US" sz="1600" dirty="0" smtClean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-8354" y="6053226"/>
            <a:ext cx="9152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err="1"/>
              <a:t>Priem</a:t>
            </a:r>
            <a:r>
              <a:rPr lang="fr-FR" sz="1000" dirty="0"/>
              <a:t>, R., Bartoli, N., </a:t>
            </a:r>
            <a:r>
              <a:rPr lang="fr-FR" sz="1000" dirty="0" err="1"/>
              <a:t>Diouane</a:t>
            </a:r>
            <a:r>
              <a:rPr lang="fr-FR" sz="1000" dirty="0"/>
              <a:t>, Y. &amp; </a:t>
            </a:r>
            <a:r>
              <a:rPr lang="fr-FR" sz="1000" dirty="0" err="1"/>
              <a:t>Sgueglia</a:t>
            </a:r>
            <a:r>
              <a:rPr lang="fr-FR" sz="1000" dirty="0"/>
              <a:t>, A. </a:t>
            </a:r>
            <a:r>
              <a:rPr lang="fr-FR" sz="1000" dirty="0" err="1"/>
              <a:t>Upper</a:t>
            </a:r>
            <a:r>
              <a:rPr lang="fr-FR" sz="1000" dirty="0"/>
              <a:t> trust </a:t>
            </a:r>
            <a:r>
              <a:rPr lang="fr-FR" sz="1000" dirty="0" err="1"/>
              <a:t>bound</a:t>
            </a:r>
            <a:r>
              <a:rPr lang="fr-FR" sz="1000" dirty="0"/>
              <a:t> </a:t>
            </a:r>
            <a:r>
              <a:rPr lang="fr-FR" sz="1000" dirty="0" err="1"/>
              <a:t>feasibility</a:t>
            </a:r>
            <a:r>
              <a:rPr lang="fr-FR" sz="1000" dirty="0"/>
              <a:t> </a:t>
            </a:r>
            <a:r>
              <a:rPr lang="fr-FR" sz="1000" dirty="0" err="1"/>
              <a:t>criterion</a:t>
            </a:r>
            <a:r>
              <a:rPr lang="fr-FR" sz="1000" dirty="0"/>
              <a:t> for mixed </a:t>
            </a:r>
            <a:r>
              <a:rPr lang="fr-FR" sz="1000" dirty="0" err="1"/>
              <a:t>constrained</a:t>
            </a:r>
            <a:r>
              <a:rPr lang="fr-FR" sz="1000" dirty="0"/>
              <a:t> </a:t>
            </a:r>
            <a:r>
              <a:rPr lang="fr-FR" sz="1000" dirty="0" err="1"/>
              <a:t>Bayesian</a:t>
            </a:r>
            <a:r>
              <a:rPr lang="fr-FR" sz="1000" dirty="0"/>
              <a:t> </a:t>
            </a:r>
            <a:r>
              <a:rPr lang="fr-FR" sz="1000" dirty="0" err="1"/>
              <a:t>optimization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 to </a:t>
            </a:r>
            <a:r>
              <a:rPr lang="fr-FR" sz="1000" dirty="0" err="1"/>
              <a:t>aircraft</a:t>
            </a:r>
            <a:r>
              <a:rPr lang="fr-FR" sz="1000" dirty="0"/>
              <a:t> design. </a:t>
            </a:r>
            <a:r>
              <a:rPr lang="fr-FR" sz="1000" i="1" dirty="0"/>
              <a:t>Aerospace Science and </a:t>
            </a:r>
            <a:r>
              <a:rPr lang="fr-FR" sz="1000" i="1" dirty="0" err="1"/>
              <a:t>Technology</a:t>
            </a:r>
            <a:r>
              <a:rPr lang="fr-FR" sz="1000" dirty="0"/>
              <a:t> , </a:t>
            </a:r>
            <a:r>
              <a:rPr lang="fr-FR" sz="1000" b="1" dirty="0"/>
              <a:t>105</a:t>
            </a:r>
            <a:r>
              <a:rPr lang="fr-FR" sz="1000" dirty="0"/>
              <a:t>, 105980 (2020).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048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2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16</a:t>
            </a:fld>
            <a:endParaRPr lang="fr-FR"/>
          </a:p>
        </p:txBody>
      </p:sp>
      <p:pic>
        <p:nvPicPr>
          <p:cNvPr id="5" name="Picture 2" descr="D:\rpriem\Pictures\AIAA_BRAC\Conf\BRAC_3DView_Init_vs_Opt_Top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2" y="980728"/>
            <a:ext cx="4428000" cy="374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rpriem\Pictures\AIAA_BRAC\Conf\BRAC_3DView_Init_vs_Opt_Iso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75" y="1534228"/>
            <a:ext cx="4428000" cy="26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85800" y="5251868"/>
            <a:ext cx="914400" cy="457200"/>
          </a:xfrm>
          <a:prstGeom prst="rect">
            <a:avLst/>
          </a:prstGeom>
          <a:solidFill>
            <a:srgbClr val="0F69C5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780808" y="5251868"/>
            <a:ext cx="914400" cy="4572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1616159" y="529580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smtClean="0"/>
              <a:t>Optimal Configuration</a:t>
            </a:r>
            <a:endParaRPr lang="en-US" sz="1800" dirty="0"/>
          </a:p>
        </p:txBody>
      </p:sp>
      <p:sp>
        <p:nvSpPr>
          <p:cNvPr id="10" name="ZoneTexte 9"/>
          <p:cNvSpPr txBox="1"/>
          <p:nvPr/>
        </p:nvSpPr>
        <p:spPr>
          <a:xfrm>
            <a:off x="5695207" y="5295324"/>
            <a:ext cx="304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/>
              <a:t>Baseline Configuration</a:t>
            </a:r>
            <a:endParaRPr lang="en-US" sz="1800" i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4204712" y="1030998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Optimized</a:t>
            </a:r>
            <a:r>
              <a:rPr lang="fr-FR" sz="1600" dirty="0" smtClean="0"/>
              <a:t> by CMDO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-8354" y="6053226"/>
            <a:ext cx="91523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err="1"/>
              <a:t>Priem</a:t>
            </a:r>
            <a:r>
              <a:rPr lang="fr-FR" sz="1000" dirty="0"/>
              <a:t>, R., Bartoli, N., </a:t>
            </a:r>
            <a:r>
              <a:rPr lang="fr-FR" sz="1000" dirty="0" err="1"/>
              <a:t>Diouane</a:t>
            </a:r>
            <a:r>
              <a:rPr lang="fr-FR" sz="1000" dirty="0"/>
              <a:t>, Y. &amp; </a:t>
            </a:r>
            <a:r>
              <a:rPr lang="fr-FR" sz="1000" dirty="0" err="1"/>
              <a:t>Sgueglia</a:t>
            </a:r>
            <a:r>
              <a:rPr lang="fr-FR" sz="1000" dirty="0"/>
              <a:t>, A. </a:t>
            </a:r>
            <a:r>
              <a:rPr lang="fr-FR" sz="1000" dirty="0" err="1"/>
              <a:t>Upper</a:t>
            </a:r>
            <a:r>
              <a:rPr lang="fr-FR" sz="1000" dirty="0"/>
              <a:t> trust </a:t>
            </a:r>
            <a:r>
              <a:rPr lang="fr-FR" sz="1000" dirty="0" err="1"/>
              <a:t>bound</a:t>
            </a:r>
            <a:r>
              <a:rPr lang="fr-FR" sz="1000" dirty="0"/>
              <a:t> </a:t>
            </a:r>
            <a:r>
              <a:rPr lang="fr-FR" sz="1000" dirty="0" err="1"/>
              <a:t>feasibility</a:t>
            </a:r>
            <a:r>
              <a:rPr lang="fr-FR" sz="1000" dirty="0"/>
              <a:t> </a:t>
            </a:r>
            <a:r>
              <a:rPr lang="fr-FR" sz="1000" dirty="0" err="1"/>
              <a:t>criterion</a:t>
            </a:r>
            <a:r>
              <a:rPr lang="fr-FR" sz="1000" dirty="0"/>
              <a:t> for mixed </a:t>
            </a:r>
            <a:r>
              <a:rPr lang="fr-FR" sz="1000" dirty="0" err="1"/>
              <a:t>constrained</a:t>
            </a:r>
            <a:r>
              <a:rPr lang="fr-FR" sz="1000" dirty="0"/>
              <a:t> </a:t>
            </a:r>
            <a:r>
              <a:rPr lang="fr-FR" sz="1000" dirty="0" err="1"/>
              <a:t>Bayesian</a:t>
            </a:r>
            <a:r>
              <a:rPr lang="fr-FR" sz="1000" dirty="0"/>
              <a:t> </a:t>
            </a:r>
            <a:r>
              <a:rPr lang="fr-FR" sz="1000" dirty="0" err="1"/>
              <a:t>optimization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 to </a:t>
            </a:r>
            <a:r>
              <a:rPr lang="fr-FR" sz="1000" dirty="0" err="1"/>
              <a:t>aircraft</a:t>
            </a:r>
            <a:r>
              <a:rPr lang="fr-FR" sz="1000" dirty="0"/>
              <a:t> design. </a:t>
            </a:r>
            <a:r>
              <a:rPr lang="fr-FR" sz="1000" i="1" dirty="0"/>
              <a:t>Aerospace Science and </a:t>
            </a:r>
            <a:r>
              <a:rPr lang="fr-FR" sz="1000" i="1" dirty="0" err="1"/>
              <a:t>Technology</a:t>
            </a:r>
            <a:r>
              <a:rPr lang="fr-FR" sz="1000" dirty="0"/>
              <a:t> , </a:t>
            </a:r>
            <a:r>
              <a:rPr lang="fr-FR" sz="1000" b="1" dirty="0"/>
              <a:t>105</a:t>
            </a:r>
            <a:r>
              <a:rPr lang="fr-FR" sz="1000" dirty="0"/>
              <a:t>, 105980 (2020).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0138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BUT du BE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403648" y="2815572"/>
            <a:ext cx="6077305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dirty="0" smtClean="0"/>
              <a:t>Partie 1 : Optimisation des hyper-paramètres du GP</a:t>
            </a:r>
            <a:endParaRPr lang="fr-FR" sz="2000" dirty="0"/>
          </a:p>
          <a:p>
            <a:pPr>
              <a:lnSpc>
                <a:spcPct val="150000"/>
              </a:lnSpc>
            </a:pPr>
            <a:r>
              <a:rPr lang="fr-FR" sz="2000" dirty="0" smtClean="0"/>
              <a:t>Partie 2 : Mise en place de l’algorithme EGO</a:t>
            </a:r>
          </a:p>
          <a:p>
            <a:pPr>
              <a:lnSpc>
                <a:spcPct val="150000"/>
              </a:lnSpc>
            </a:pPr>
            <a:r>
              <a:rPr lang="fr-FR" sz="2000" dirty="0" smtClean="0"/>
              <a:t>Partie 3 (Optionnelle) : Mise en place de SEGO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9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9" idx="2"/>
            <a:endCxn id="12" idx="0"/>
          </p:cNvCxnSpPr>
          <p:nvPr/>
        </p:nvCxnSpPr>
        <p:spPr bwMode="auto">
          <a:xfrm flipH="1">
            <a:off x="2135572" y="3546316"/>
            <a:ext cx="1" cy="393428"/>
          </a:xfrm>
          <a:prstGeom prst="straightConnector1">
            <a:avLst/>
          </a:prstGeom>
          <a:ln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Connecteur droit avec flèche 5"/>
          <p:cNvCxnSpPr>
            <a:stCxn id="8" idx="2"/>
            <a:endCxn id="9" idx="0"/>
          </p:cNvCxnSpPr>
          <p:nvPr/>
        </p:nvCxnSpPr>
        <p:spPr bwMode="auto">
          <a:xfrm flipH="1">
            <a:off x="2135573" y="1617784"/>
            <a:ext cx="1" cy="1519909"/>
          </a:xfrm>
          <a:prstGeom prst="straightConnector1">
            <a:avLst/>
          </a:prstGeom>
          <a:ln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8" idx="3"/>
            <a:endCxn id="10" idx="1"/>
          </p:cNvCxnSpPr>
          <p:nvPr/>
        </p:nvCxnSpPr>
        <p:spPr bwMode="auto">
          <a:xfrm>
            <a:off x="4115574" y="1317686"/>
            <a:ext cx="781983" cy="9104"/>
          </a:xfrm>
          <a:prstGeom prst="straightConnector1">
            <a:avLst/>
          </a:prstGeom>
          <a:ln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à coins arrondis 7"/>
          <p:cNvSpPr/>
          <p:nvPr/>
        </p:nvSpPr>
        <p:spPr bwMode="auto">
          <a:xfrm>
            <a:off x="155574" y="1017587"/>
            <a:ext cx="3960000" cy="600197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800" dirty="0" smtClean="0">
                <a:solidFill>
                  <a:schemeClr val="tx1"/>
                </a:solidFill>
              </a:rPr>
              <a:t>Nouvelles configurations</a:t>
            </a: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55573" y="3137693"/>
            <a:ext cx="395999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 smtClean="0"/>
              <a:t>Pas de modèle semi-empirique</a:t>
            </a:r>
            <a:endParaRPr lang="fr-FR" sz="1800" dirty="0"/>
          </a:p>
        </p:txBody>
      </p:sp>
      <p:sp>
        <p:nvSpPr>
          <p:cNvPr id="10" name="ZoneTexte 9"/>
          <p:cNvSpPr txBox="1"/>
          <p:nvPr/>
        </p:nvSpPr>
        <p:spPr>
          <a:xfrm>
            <a:off x="4897557" y="1122478"/>
            <a:ext cx="395999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 smtClean="0"/>
              <a:t>Optimisation Globale</a:t>
            </a:r>
            <a:endParaRPr lang="fr-FR" sz="1800" dirty="0"/>
          </a:p>
        </p:txBody>
      </p:sp>
      <p:pic>
        <p:nvPicPr>
          <p:cNvPr id="11" name="Picture -1021" descr="D:\rpriem\Documents\JDD\application3_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720781"/>
            <a:ext cx="1620000" cy="122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65572" y="3939744"/>
            <a:ext cx="4139999" cy="61293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 smtClean="0"/>
              <a:t>Utilisation de codes couteux en temps </a:t>
            </a:r>
            <a:r>
              <a:rPr lang="fr-FR" sz="1200" dirty="0" smtClean="0"/>
              <a:t>(dés l’avant projet)</a:t>
            </a:r>
            <a:endParaRPr lang="fr-FR" sz="1200" dirty="0"/>
          </a:p>
        </p:txBody>
      </p:sp>
      <p:pic>
        <p:nvPicPr>
          <p:cNvPr id="13" name="Picture 11" descr="D:\rpriem\Documents\JDD\14323_NEi-Nastran-in-CAD-propell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143" b="96788" l="26291" r="904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908" t="15036" r="17815"/>
          <a:stretch/>
        </p:blipFill>
        <p:spPr bwMode="auto">
          <a:xfrm>
            <a:off x="2469483" y="4683914"/>
            <a:ext cx="1350436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D:\rpriem\Documents\JDD\b13c2d7a5c2118d0d1fa8b3ca783de3c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74" y="1828910"/>
            <a:ext cx="1800000" cy="1097656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5" name="Picture 14" descr="Résultat de recherche d'images pour &quot;bwb&quot;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B3BE9E"/>
              </a:clrFrom>
              <a:clrTo>
                <a:srgbClr val="B3BE9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83" b="89946" l="5199" r="899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28" y="1770031"/>
            <a:ext cx="2160000" cy="121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en angle 15"/>
          <p:cNvCxnSpPr/>
          <p:nvPr/>
        </p:nvCxnSpPr>
        <p:spPr bwMode="auto">
          <a:xfrm flipV="1">
            <a:off x="4205571" y="2168441"/>
            <a:ext cx="691744" cy="2077770"/>
          </a:xfrm>
          <a:prstGeom prst="bentConnector3">
            <a:avLst>
              <a:gd name="adj1" fmla="val 38065"/>
            </a:avLst>
          </a:prstGeom>
          <a:ln>
            <a:headEnd type="none" w="med" len="me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endCxn id="19" idx="2"/>
          </p:cNvCxnSpPr>
          <p:nvPr/>
        </p:nvCxnSpPr>
        <p:spPr bwMode="auto">
          <a:xfrm flipH="1">
            <a:off x="6875585" y="1531101"/>
            <a:ext cx="1972" cy="464753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897315" y="1995854"/>
            <a:ext cx="3960238" cy="369332"/>
          </a:xfrm>
          <a:custGeom>
            <a:avLst/>
            <a:gdLst>
              <a:gd name="connsiteX0" fmla="*/ 0 w 3959999"/>
              <a:gd name="connsiteY0" fmla="*/ 73780 h 442674"/>
              <a:gd name="connsiteX1" fmla="*/ 73780 w 3959999"/>
              <a:gd name="connsiteY1" fmla="*/ 0 h 442674"/>
              <a:gd name="connsiteX2" fmla="*/ 3886219 w 3959999"/>
              <a:gd name="connsiteY2" fmla="*/ 0 h 442674"/>
              <a:gd name="connsiteX3" fmla="*/ 3959999 w 3959999"/>
              <a:gd name="connsiteY3" fmla="*/ 73780 h 442674"/>
              <a:gd name="connsiteX4" fmla="*/ 3959999 w 3959999"/>
              <a:gd name="connsiteY4" fmla="*/ 368894 h 442674"/>
              <a:gd name="connsiteX5" fmla="*/ 3886219 w 3959999"/>
              <a:gd name="connsiteY5" fmla="*/ 442674 h 442674"/>
              <a:gd name="connsiteX6" fmla="*/ 73780 w 3959999"/>
              <a:gd name="connsiteY6" fmla="*/ 442674 h 442674"/>
              <a:gd name="connsiteX7" fmla="*/ 0 w 3959999"/>
              <a:gd name="connsiteY7" fmla="*/ 368894 h 442674"/>
              <a:gd name="connsiteX8" fmla="*/ 0 w 3959999"/>
              <a:gd name="connsiteY8" fmla="*/ 73780 h 442674"/>
              <a:gd name="connsiteX0" fmla="*/ 0 w 3959999"/>
              <a:gd name="connsiteY0" fmla="*/ 73780 h 442674"/>
              <a:gd name="connsiteX1" fmla="*/ 73780 w 3959999"/>
              <a:gd name="connsiteY1" fmla="*/ 0 h 442674"/>
              <a:gd name="connsiteX2" fmla="*/ 3886219 w 3959999"/>
              <a:gd name="connsiteY2" fmla="*/ 0 h 442674"/>
              <a:gd name="connsiteX3" fmla="*/ 3959999 w 3959999"/>
              <a:gd name="connsiteY3" fmla="*/ 73780 h 442674"/>
              <a:gd name="connsiteX4" fmla="*/ 3959999 w 3959999"/>
              <a:gd name="connsiteY4" fmla="*/ 368894 h 442674"/>
              <a:gd name="connsiteX5" fmla="*/ 3886219 w 3959999"/>
              <a:gd name="connsiteY5" fmla="*/ 442674 h 442674"/>
              <a:gd name="connsiteX6" fmla="*/ 3208954 w 3959999"/>
              <a:gd name="connsiteY6" fmla="*/ 430723 h 442674"/>
              <a:gd name="connsiteX7" fmla="*/ 73780 w 3959999"/>
              <a:gd name="connsiteY7" fmla="*/ 442674 h 442674"/>
              <a:gd name="connsiteX8" fmla="*/ 0 w 3959999"/>
              <a:gd name="connsiteY8" fmla="*/ 368894 h 442674"/>
              <a:gd name="connsiteX9" fmla="*/ 0 w 3959999"/>
              <a:gd name="connsiteY9" fmla="*/ 73780 h 442674"/>
              <a:gd name="connsiteX0" fmla="*/ 239 w 3960238"/>
              <a:gd name="connsiteY0" fmla="*/ 73780 h 442674"/>
              <a:gd name="connsiteX1" fmla="*/ 74019 w 3960238"/>
              <a:gd name="connsiteY1" fmla="*/ 0 h 442674"/>
              <a:gd name="connsiteX2" fmla="*/ 3886458 w 3960238"/>
              <a:gd name="connsiteY2" fmla="*/ 0 h 442674"/>
              <a:gd name="connsiteX3" fmla="*/ 3960238 w 3960238"/>
              <a:gd name="connsiteY3" fmla="*/ 73780 h 442674"/>
              <a:gd name="connsiteX4" fmla="*/ 3960238 w 3960238"/>
              <a:gd name="connsiteY4" fmla="*/ 368894 h 442674"/>
              <a:gd name="connsiteX5" fmla="*/ 3886458 w 3960238"/>
              <a:gd name="connsiteY5" fmla="*/ 442674 h 442674"/>
              <a:gd name="connsiteX6" fmla="*/ 3209193 w 3960238"/>
              <a:gd name="connsiteY6" fmla="*/ 430723 h 442674"/>
              <a:gd name="connsiteX7" fmla="*/ 74019 w 3960238"/>
              <a:gd name="connsiteY7" fmla="*/ 442674 h 442674"/>
              <a:gd name="connsiteX8" fmla="*/ 239 w 3960238"/>
              <a:gd name="connsiteY8" fmla="*/ 368894 h 442674"/>
              <a:gd name="connsiteX9" fmla="*/ 0 w 3960238"/>
              <a:gd name="connsiteY9" fmla="*/ 202123 h 442674"/>
              <a:gd name="connsiteX10" fmla="*/ 239 w 3960238"/>
              <a:gd name="connsiteY10" fmla="*/ 73780 h 442674"/>
              <a:gd name="connsiteX0" fmla="*/ 239 w 3960238"/>
              <a:gd name="connsiteY0" fmla="*/ 82672 h 451566"/>
              <a:gd name="connsiteX1" fmla="*/ 74019 w 3960238"/>
              <a:gd name="connsiteY1" fmla="*/ 8892 h 451566"/>
              <a:gd name="connsiteX2" fmla="*/ 1978270 w 3960238"/>
              <a:gd name="connsiteY2" fmla="*/ 0 h 451566"/>
              <a:gd name="connsiteX3" fmla="*/ 3886458 w 3960238"/>
              <a:gd name="connsiteY3" fmla="*/ 8892 h 451566"/>
              <a:gd name="connsiteX4" fmla="*/ 3960238 w 3960238"/>
              <a:gd name="connsiteY4" fmla="*/ 82672 h 451566"/>
              <a:gd name="connsiteX5" fmla="*/ 3960238 w 3960238"/>
              <a:gd name="connsiteY5" fmla="*/ 377786 h 451566"/>
              <a:gd name="connsiteX6" fmla="*/ 3886458 w 3960238"/>
              <a:gd name="connsiteY6" fmla="*/ 451566 h 451566"/>
              <a:gd name="connsiteX7" fmla="*/ 3209193 w 3960238"/>
              <a:gd name="connsiteY7" fmla="*/ 439615 h 451566"/>
              <a:gd name="connsiteX8" fmla="*/ 74019 w 3960238"/>
              <a:gd name="connsiteY8" fmla="*/ 451566 h 451566"/>
              <a:gd name="connsiteX9" fmla="*/ 239 w 3960238"/>
              <a:gd name="connsiteY9" fmla="*/ 377786 h 451566"/>
              <a:gd name="connsiteX10" fmla="*/ 0 w 3960238"/>
              <a:gd name="connsiteY10" fmla="*/ 211015 h 451566"/>
              <a:gd name="connsiteX11" fmla="*/ 239 w 3960238"/>
              <a:gd name="connsiteY11" fmla="*/ 82672 h 45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60238" h="451566">
                <a:moveTo>
                  <a:pt x="239" y="82672"/>
                </a:moveTo>
                <a:cubicBezTo>
                  <a:pt x="239" y="41924"/>
                  <a:pt x="33271" y="8892"/>
                  <a:pt x="74019" y="8892"/>
                </a:cubicBezTo>
                <a:lnTo>
                  <a:pt x="1978270" y="0"/>
                </a:lnTo>
                <a:lnTo>
                  <a:pt x="3886458" y="8892"/>
                </a:lnTo>
                <a:cubicBezTo>
                  <a:pt x="3927206" y="8892"/>
                  <a:pt x="3960238" y="41924"/>
                  <a:pt x="3960238" y="82672"/>
                </a:cubicBezTo>
                <a:lnTo>
                  <a:pt x="3960238" y="377786"/>
                </a:lnTo>
                <a:cubicBezTo>
                  <a:pt x="3960238" y="418534"/>
                  <a:pt x="3927206" y="451566"/>
                  <a:pt x="3886458" y="451566"/>
                </a:cubicBezTo>
                <a:lnTo>
                  <a:pt x="3209193" y="439615"/>
                </a:lnTo>
                <a:lnTo>
                  <a:pt x="74019" y="451566"/>
                </a:lnTo>
                <a:cubicBezTo>
                  <a:pt x="33271" y="451566"/>
                  <a:pt x="239" y="418534"/>
                  <a:pt x="239" y="377786"/>
                </a:cubicBezTo>
                <a:cubicBezTo>
                  <a:pt x="159" y="322196"/>
                  <a:pt x="80" y="266605"/>
                  <a:pt x="0" y="211015"/>
                </a:cubicBezTo>
                <a:cubicBezTo>
                  <a:pt x="80" y="168234"/>
                  <a:pt x="159" y="125453"/>
                  <a:pt x="239" y="82672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800" dirty="0" smtClean="0"/>
              <a:t>Modèles de substitution</a:t>
            </a:r>
            <a:endParaRPr lang="fr-FR" sz="1800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4918075" y="2551712"/>
            <a:ext cx="3048000" cy="19139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13" descr="D:\rpriem\Pictures\JDD\Bad_mode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63" y="2699927"/>
            <a:ext cx="2520000" cy="16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73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d’expérience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11560" y="1124744"/>
                <a:ext cx="775891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Information sur la 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𝑓</m:t>
                    </m:r>
                    <m:r>
                      <a:rPr lang="fr-FR" b="0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→</m:t>
                    </m:r>
                    <m:r>
                      <a:rPr lang="fr-FR" i="1">
                        <a:latin typeface="Cambria Math"/>
                      </a:rPr>
                      <m:t>ℝ</m:t>
                    </m:r>
                  </m:oMath>
                </a14:m>
                <a:r>
                  <a:rPr lang="fr-FR" dirty="0" smtClean="0"/>
                  <a:t> dans un espace de design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Ω</m:t>
                    </m:r>
                    <m:r>
                      <a:rPr lang="fr-FR" b="0" i="1" smtClean="0">
                        <a:latin typeface="Cambria Math"/>
                      </a:rPr>
                      <m:t> ⊂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24744"/>
                <a:ext cx="7758919" cy="374270"/>
              </a:xfrm>
              <a:prstGeom prst="rect">
                <a:avLst/>
              </a:prstGeom>
              <a:blipFill rotWithShape="1">
                <a:blip r:embed="rId2"/>
                <a:stretch>
                  <a:fillRect l="-628" t="-6557" b="-262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1647933" y="1734205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Echantillonnage de points suivant plusieurs méthodes</a:t>
            </a:r>
            <a:endParaRPr lang="fr-FR" dirty="0"/>
          </a:p>
        </p:txBody>
      </p:sp>
      <p:pic>
        <p:nvPicPr>
          <p:cNvPr id="1026" name="Picture 2" descr="Résultat de recherche d'images pour &quot;latin hypercube sampli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3" r="65984"/>
          <a:stretch/>
        </p:blipFill>
        <p:spPr bwMode="auto">
          <a:xfrm>
            <a:off x="116455" y="3305175"/>
            <a:ext cx="3062955" cy="28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ésultat de recherche d'images pour &quot;latin hypercube sampling&quot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18" t="13013" r="-3973"/>
          <a:stretch/>
        </p:blipFill>
        <p:spPr bwMode="auto">
          <a:xfrm>
            <a:off x="6156176" y="3305175"/>
            <a:ext cx="3336587" cy="28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regular sampling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165810"/>
            <a:ext cx="283867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071869" y="279647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LHS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3964700" y="2811656"/>
            <a:ext cx="17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Grille régulière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021969" y="2811656"/>
            <a:ext cx="16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Hasard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0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de substitution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11560" y="1196752"/>
            <a:ext cx="791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Utilisation des points échantillonnés pour trouver une fonction de prédiction </a:t>
            </a:r>
            <a:endParaRPr lang="fr-FR" dirty="0"/>
          </a:p>
        </p:txBody>
      </p:sp>
      <p:pic>
        <p:nvPicPr>
          <p:cNvPr id="2050" name="Picture 2" descr="Résultat de recherche d'images pour &quot;régression linéair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79646"/>
            <a:ext cx="2594995" cy="313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régression quadratiqu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43445"/>
            <a:ext cx="3096344" cy="24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processus gaussien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64" y="2631331"/>
            <a:ext cx="3338236" cy="263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86746" y="179429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Régression Linéaire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169952" y="1794290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Régression Quadratique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324567" y="179429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Processus Gaussien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90108" y="5661248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Donne une prédiction pour chaque point du domaine </a:t>
            </a:r>
          </a:p>
          <a:p>
            <a:pPr algn="ctr"/>
            <a:r>
              <a:rPr lang="fr-FR" dirty="0" smtClean="0"/>
              <a:t>et une erreur globale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5980229" y="5517232"/>
            <a:ext cx="3163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Donne une prédiction et une erreur pour chaque point du domaine 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077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savoir si le modèle est bon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457" y="5442059"/>
            <a:ext cx="24193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99592" y="4865995"/>
            <a:ext cx="305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Coefficient de détermination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239" y="5298286"/>
            <a:ext cx="39433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5493271" y="4866238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Erreur quadratique moyenne</a:t>
            </a:r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817" y="4005064"/>
            <a:ext cx="50482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3223594" y="350100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Erreur médiane absolue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23528" y="1390417"/>
                <a:ext cx="6079613" cy="12250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fr-FR" b="0" i="1" dirty="0" smtClean="0">
                    <a:latin typeface="Cambria Math"/>
                  </a:rPr>
                  <a:t> </a:t>
                </a:r>
                <a:r>
                  <a:rPr lang="fr-FR" dirty="0"/>
                  <a:t>sont les points de </a:t>
                </a:r>
                <a:r>
                  <a:rPr lang="fr-FR" dirty="0" smtClean="0"/>
                  <a:t>la base de test </a:t>
                </a:r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∈ </m:t>
                    </m:r>
                    <m:r>
                      <a:rPr lang="fr-FR" b="0" i="1" smtClean="0">
                        <a:latin typeface="Cambria Math"/>
                      </a:rPr>
                      <m:t>ℝ</m:t>
                    </m:r>
                  </m:oMath>
                </a14:m>
                <a:r>
                  <a:rPr lang="fr-FR" dirty="0" smtClean="0"/>
                  <a:t> sont les valeurs réelles de la fonctions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∈</m:t>
                    </m:r>
                    <m:r>
                      <a:rPr lang="fr-FR" b="0" i="1" smtClean="0">
                        <a:latin typeface="Cambria Math"/>
                      </a:rPr>
                      <m:t>ℝ</m:t>
                    </m:r>
                  </m:oMath>
                </a14:m>
                <a:r>
                  <a:rPr lang="fr-FR" dirty="0" smtClean="0"/>
                  <a:t> sont les valeurs prédites</a:t>
                </a: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𝑛</m:t>
                    </m:r>
                    <m:r>
                      <a:rPr lang="fr-FR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samples</m:t>
                        </m:r>
                      </m:sub>
                    </m:sSub>
                  </m:oMath>
                </a14:m>
                <a:r>
                  <a:rPr lang="fr-FR" dirty="0" smtClean="0"/>
                  <a:t> est le nombre de points dans la base de test </a:t>
                </a:r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390417"/>
                <a:ext cx="6079613" cy="1225015"/>
              </a:xfrm>
              <a:prstGeom prst="rect">
                <a:avLst/>
              </a:prstGeom>
              <a:blipFill rotWithShape="1">
                <a:blip r:embed="rId5"/>
                <a:stretch>
                  <a:fillRect t="-1990" b="-54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7" name="Picture 5" descr="D:\rpriem\AppData\Local\Microsoft\Windows\INetCache\IE\AF8JFOKS\Icon_attention.svg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115060"/>
            <a:ext cx="792088" cy="6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692946" y="2002925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points de la base de test sont différents des points de la base d’apprentissage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588224" y="1052736"/>
            <a:ext cx="2408978" cy="2448272"/>
          </a:xfrm>
          <a:prstGeom prst="rect">
            <a:avLst/>
          </a:prstGeom>
          <a:noFill/>
          <a:ln>
            <a:solidFill>
              <a:srgbClr val="C0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1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Optimisation par modèle de substitution</a:t>
            </a:r>
            <a:endParaRPr lang="fr-FR" dirty="0"/>
          </a:p>
        </p:txBody>
      </p:sp>
      <p:sp>
        <p:nvSpPr>
          <p:cNvPr id="5" name="Forme libre 4"/>
          <p:cNvSpPr/>
          <p:nvPr/>
        </p:nvSpPr>
        <p:spPr bwMode="auto">
          <a:xfrm>
            <a:off x="119459" y="1057250"/>
            <a:ext cx="8693741" cy="1756276"/>
          </a:xfrm>
          <a:custGeom>
            <a:avLst/>
            <a:gdLst>
              <a:gd name="connsiteX0" fmla="*/ 0 w 7547429"/>
              <a:gd name="connsiteY0" fmla="*/ 14515 h 3628572"/>
              <a:gd name="connsiteX1" fmla="*/ 7532915 w 7547429"/>
              <a:gd name="connsiteY1" fmla="*/ 0 h 3628572"/>
              <a:gd name="connsiteX2" fmla="*/ 7547429 w 7547429"/>
              <a:gd name="connsiteY2" fmla="*/ 3628572 h 3628572"/>
              <a:gd name="connsiteX3" fmla="*/ 2946400 w 7547429"/>
              <a:gd name="connsiteY3" fmla="*/ 3599543 h 3628572"/>
              <a:gd name="connsiteX4" fmla="*/ 2931886 w 7547429"/>
              <a:gd name="connsiteY4" fmla="*/ 1901372 h 3628572"/>
              <a:gd name="connsiteX5" fmla="*/ 43543 w 7547429"/>
              <a:gd name="connsiteY5" fmla="*/ 1901372 h 3628572"/>
              <a:gd name="connsiteX6" fmla="*/ 0 w 7547429"/>
              <a:gd name="connsiteY6" fmla="*/ 14515 h 3628572"/>
              <a:gd name="connsiteX0" fmla="*/ 14514 w 7561943"/>
              <a:gd name="connsiteY0" fmla="*/ 14515 h 3628572"/>
              <a:gd name="connsiteX1" fmla="*/ 7547429 w 7561943"/>
              <a:gd name="connsiteY1" fmla="*/ 0 h 3628572"/>
              <a:gd name="connsiteX2" fmla="*/ 7561943 w 7561943"/>
              <a:gd name="connsiteY2" fmla="*/ 3628572 h 3628572"/>
              <a:gd name="connsiteX3" fmla="*/ 2960914 w 7561943"/>
              <a:gd name="connsiteY3" fmla="*/ 3599543 h 3628572"/>
              <a:gd name="connsiteX4" fmla="*/ 2946400 w 7561943"/>
              <a:gd name="connsiteY4" fmla="*/ 1901372 h 3628572"/>
              <a:gd name="connsiteX5" fmla="*/ 0 w 7561943"/>
              <a:gd name="connsiteY5" fmla="*/ 1901372 h 3628572"/>
              <a:gd name="connsiteX6" fmla="*/ 14514 w 7561943"/>
              <a:gd name="connsiteY6" fmla="*/ 14515 h 3628572"/>
              <a:gd name="connsiteX0" fmla="*/ 14514 w 7561943"/>
              <a:gd name="connsiteY0" fmla="*/ 14515 h 3628572"/>
              <a:gd name="connsiteX1" fmla="*/ 7547429 w 7561943"/>
              <a:gd name="connsiteY1" fmla="*/ 0 h 3628572"/>
              <a:gd name="connsiteX2" fmla="*/ 7561943 w 7561943"/>
              <a:gd name="connsiteY2" fmla="*/ 3628572 h 3628572"/>
              <a:gd name="connsiteX3" fmla="*/ 2948262 w 7561943"/>
              <a:gd name="connsiteY3" fmla="*/ 2902857 h 3628572"/>
              <a:gd name="connsiteX4" fmla="*/ 2946400 w 7561943"/>
              <a:gd name="connsiteY4" fmla="*/ 1901372 h 3628572"/>
              <a:gd name="connsiteX5" fmla="*/ 0 w 7561943"/>
              <a:gd name="connsiteY5" fmla="*/ 1901372 h 3628572"/>
              <a:gd name="connsiteX6" fmla="*/ 14514 w 7561943"/>
              <a:gd name="connsiteY6" fmla="*/ 14515 h 3628572"/>
              <a:gd name="connsiteX0" fmla="*/ 14514 w 7549291"/>
              <a:gd name="connsiteY0" fmla="*/ 14515 h 3062515"/>
              <a:gd name="connsiteX1" fmla="*/ 7547429 w 7549291"/>
              <a:gd name="connsiteY1" fmla="*/ 0 h 3062515"/>
              <a:gd name="connsiteX2" fmla="*/ 7549291 w 7549291"/>
              <a:gd name="connsiteY2" fmla="*/ 3062515 h 3062515"/>
              <a:gd name="connsiteX3" fmla="*/ 2948262 w 7549291"/>
              <a:gd name="connsiteY3" fmla="*/ 2902857 h 3062515"/>
              <a:gd name="connsiteX4" fmla="*/ 2946400 w 7549291"/>
              <a:gd name="connsiteY4" fmla="*/ 1901372 h 3062515"/>
              <a:gd name="connsiteX5" fmla="*/ 0 w 7549291"/>
              <a:gd name="connsiteY5" fmla="*/ 1901372 h 3062515"/>
              <a:gd name="connsiteX6" fmla="*/ 14514 w 7549291"/>
              <a:gd name="connsiteY6" fmla="*/ 14515 h 3062515"/>
              <a:gd name="connsiteX0" fmla="*/ 14514 w 7549291"/>
              <a:gd name="connsiteY0" fmla="*/ 14515 h 3062515"/>
              <a:gd name="connsiteX1" fmla="*/ 7547429 w 7549291"/>
              <a:gd name="connsiteY1" fmla="*/ 0 h 3062515"/>
              <a:gd name="connsiteX2" fmla="*/ 7549291 w 7549291"/>
              <a:gd name="connsiteY2" fmla="*/ 3062515 h 3062515"/>
              <a:gd name="connsiteX3" fmla="*/ 2948262 w 7549291"/>
              <a:gd name="connsiteY3" fmla="*/ 3048000 h 3062515"/>
              <a:gd name="connsiteX4" fmla="*/ 2946400 w 7549291"/>
              <a:gd name="connsiteY4" fmla="*/ 1901372 h 3062515"/>
              <a:gd name="connsiteX5" fmla="*/ 0 w 7549291"/>
              <a:gd name="connsiteY5" fmla="*/ 1901372 h 3062515"/>
              <a:gd name="connsiteX6" fmla="*/ 14514 w 7549291"/>
              <a:gd name="connsiteY6" fmla="*/ 14515 h 3062515"/>
              <a:gd name="connsiteX0" fmla="*/ 14514 w 7549291"/>
              <a:gd name="connsiteY0" fmla="*/ 14515 h 3048000"/>
              <a:gd name="connsiteX1" fmla="*/ 7547429 w 7549291"/>
              <a:gd name="connsiteY1" fmla="*/ 0 h 3048000"/>
              <a:gd name="connsiteX2" fmla="*/ 7549291 w 7549291"/>
              <a:gd name="connsiteY2" fmla="*/ 2989943 h 3048000"/>
              <a:gd name="connsiteX3" fmla="*/ 2948262 w 7549291"/>
              <a:gd name="connsiteY3" fmla="*/ 3048000 h 3048000"/>
              <a:gd name="connsiteX4" fmla="*/ 2946400 w 7549291"/>
              <a:gd name="connsiteY4" fmla="*/ 1901372 h 3048000"/>
              <a:gd name="connsiteX5" fmla="*/ 0 w 7549291"/>
              <a:gd name="connsiteY5" fmla="*/ 1901372 h 3048000"/>
              <a:gd name="connsiteX6" fmla="*/ 14514 w 7549291"/>
              <a:gd name="connsiteY6" fmla="*/ 14515 h 3048000"/>
              <a:gd name="connsiteX0" fmla="*/ 14514 w 7549291"/>
              <a:gd name="connsiteY0" fmla="*/ 14515 h 3004457"/>
              <a:gd name="connsiteX1" fmla="*/ 7547429 w 7549291"/>
              <a:gd name="connsiteY1" fmla="*/ 0 h 3004457"/>
              <a:gd name="connsiteX2" fmla="*/ 7549291 w 7549291"/>
              <a:gd name="connsiteY2" fmla="*/ 2989943 h 3004457"/>
              <a:gd name="connsiteX3" fmla="*/ 2948262 w 7549291"/>
              <a:gd name="connsiteY3" fmla="*/ 3004457 h 3004457"/>
              <a:gd name="connsiteX4" fmla="*/ 2946400 w 7549291"/>
              <a:gd name="connsiteY4" fmla="*/ 1901372 h 3004457"/>
              <a:gd name="connsiteX5" fmla="*/ 0 w 7549291"/>
              <a:gd name="connsiteY5" fmla="*/ 1901372 h 3004457"/>
              <a:gd name="connsiteX6" fmla="*/ 14514 w 7549291"/>
              <a:gd name="connsiteY6" fmla="*/ 14515 h 300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9291" h="3004457">
                <a:moveTo>
                  <a:pt x="14514" y="14515"/>
                </a:moveTo>
                <a:lnTo>
                  <a:pt x="7547429" y="0"/>
                </a:lnTo>
                <a:cubicBezTo>
                  <a:pt x="7548050" y="1020838"/>
                  <a:pt x="7548670" y="1969105"/>
                  <a:pt x="7549291" y="2989943"/>
                </a:cubicBezTo>
                <a:lnTo>
                  <a:pt x="2948262" y="3004457"/>
                </a:lnTo>
                <a:cubicBezTo>
                  <a:pt x="2947641" y="2670629"/>
                  <a:pt x="2947021" y="2235200"/>
                  <a:pt x="2946400" y="1901372"/>
                </a:cubicBezTo>
                <a:lnTo>
                  <a:pt x="0" y="1901372"/>
                </a:lnTo>
                <a:lnTo>
                  <a:pt x="14514" y="14515"/>
                </a:lnTo>
                <a:close/>
              </a:path>
            </a:pathLst>
          </a:cu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771670" y="1820739"/>
                <a:ext cx="2040782" cy="501130"/>
              </a:xfrm>
              <a:prstGeom prst="round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algn="ctr">
                  <a:defRPr i="1">
                    <a:solidFill>
                      <a:schemeClr val="dk1"/>
                    </a:solidFill>
                    <a:latin typeface="Cambria Math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sz="1800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r>
                            <a:rPr lang="fr-FR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70" y="1820739"/>
                <a:ext cx="2040782" cy="501130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e 6"/>
          <p:cNvGrpSpPr/>
          <p:nvPr/>
        </p:nvGrpSpPr>
        <p:grpSpPr>
          <a:xfrm>
            <a:off x="272984" y="1119217"/>
            <a:ext cx="8328484" cy="1596095"/>
            <a:chOff x="1310143" y="2834740"/>
            <a:chExt cx="7290932" cy="2730436"/>
          </a:xfrm>
        </p:grpSpPr>
        <p:sp>
          <p:nvSpPr>
            <p:cNvPr id="8" name="Rectangle à coins arrondis 7"/>
            <p:cNvSpPr/>
            <p:nvPr/>
          </p:nvSpPr>
          <p:spPr bwMode="auto">
            <a:xfrm>
              <a:off x="1310143" y="2834740"/>
              <a:ext cx="1800000" cy="104561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rtlCol="0" anchor="ctr"/>
            <a:lstStyle/>
            <a:p>
              <a:pPr algn="ctr"/>
              <a:r>
                <a:rPr lang="fr-FR" sz="1800" dirty="0" smtClean="0"/>
                <a:t>Plan d’expérience</a:t>
              </a:r>
              <a:endParaRPr lang="fr-FR" sz="1800" dirty="0"/>
            </a:p>
          </p:txBody>
        </p:sp>
        <p:sp>
          <p:nvSpPr>
            <p:cNvPr id="9" name="Rectangle à coins arrondis 8"/>
            <p:cNvSpPr/>
            <p:nvPr/>
          </p:nvSpPr>
          <p:spPr bwMode="auto">
            <a:xfrm>
              <a:off x="6081075" y="2914864"/>
              <a:ext cx="2520000" cy="914400"/>
            </a:xfrm>
            <a:prstGeom prst="roundRect">
              <a:avLst/>
            </a:prstGeom>
            <a:solidFill>
              <a:srgbClr val="FFFF00"/>
            </a:solidFill>
            <a:ln w="25400">
              <a:solidFill>
                <a:srgbClr val="3333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rtlCol="0" anchor="ctr"/>
            <a:lstStyle/>
            <a:p>
              <a:pPr algn="ctr"/>
              <a:r>
                <a:rPr lang="fr-FR" sz="1800" dirty="0" smtClean="0"/>
                <a:t>Entrainement du </a:t>
              </a:r>
              <a:r>
                <a:rPr lang="fr-FR" dirty="0" smtClean="0"/>
                <a:t>modèle de substitution</a:t>
              </a:r>
              <a:endParaRPr lang="fr-FR" sz="1800" dirty="0"/>
            </a:p>
          </p:txBody>
        </p:sp>
        <p:sp>
          <p:nvSpPr>
            <p:cNvPr id="10" name="Rectangle à coins arrondis 9"/>
            <p:cNvSpPr/>
            <p:nvPr/>
          </p:nvSpPr>
          <p:spPr bwMode="auto">
            <a:xfrm>
              <a:off x="3599954" y="2900350"/>
              <a:ext cx="1995552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rtlCol="0" anchor="ctr"/>
            <a:lstStyle/>
            <a:p>
              <a:pPr algn="ctr"/>
              <a:r>
                <a:rPr lang="fr-FR" sz="1800" dirty="0" smtClean="0"/>
                <a:t>Evaluer les points</a:t>
              </a:r>
              <a:endParaRPr lang="fr-FR" sz="1800" dirty="0"/>
            </a:p>
          </p:txBody>
        </p:sp>
        <p:cxnSp>
          <p:nvCxnSpPr>
            <p:cNvPr id="11" name="Connecteur droit avec flèche 10"/>
            <p:cNvCxnSpPr/>
            <p:nvPr/>
          </p:nvCxnSpPr>
          <p:spPr bwMode="auto">
            <a:xfrm flipV="1">
              <a:off x="3110143" y="3357551"/>
              <a:ext cx="489810" cy="720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cxnSp>
        <p:cxnSp>
          <p:nvCxnSpPr>
            <p:cNvPr id="12" name="Connecteur droit avec flèche 11"/>
            <p:cNvCxnSpPr/>
            <p:nvPr/>
          </p:nvCxnSpPr>
          <p:spPr bwMode="auto">
            <a:xfrm>
              <a:off x="5595505" y="3357551"/>
              <a:ext cx="485570" cy="1451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cxnSp>
        <p:cxnSp>
          <p:nvCxnSpPr>
            <p:cNvPr id="13" name="Connecteur en angle 12"/>
            <p:cNvCxnSpPr/>
            <p:nvPr/>
          </p:nvCxnSpPr>
          <p:spPr bwMode="auto">
            <a:xfrm rot="10800000">
              <a:off x="4597732" y="3814752"/>
              <a:ext cx="2128784" cy="1245328"/>
            </a:xfrm>
            <a:prstGeom prst="bentConnector2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/>
                <p:cNvSpPr txBox="1"/>
                <p:nvPr/>
              </p:nvSpPr>
              <p:spPr>
                <a:xfrm>
                  <a:off x="6726514" y="4629739"/>
                  <a:ext cx="1229120" cy="93543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fr-FR" sz="1800" i="1" smtClean="0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fr-FR" sz="1800" i="1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fr-FR" sz="1800">
                                    <a:latin typeface="Cambria Math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800" b="0" i="0" smtClean="0">
                                    <a:latin typeface="Cambria Math"/>
                                  </a:rPr>
                                  <m:t>in</m:t>
                                </m:r>
                              </m:e>
                              <m:lim>
                                <m:r>
                                  <a:rPr lang="fr-FR" sz="18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sz="1800" i="1">
                                    <a:latin typeface="Cambria Math"/>
                                  </a:rPr>
                                  <m:t>∈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800">
                                    <a:latin typeface="Cambria Math"/>
                                  </a:rPr>
                                  <m:t>Ω</m:t>
                                </m:r>
                              </m:lim>
                            </m:limLow>
                          </m:fName>
                          <m:e>
                            <m:r>
                              <a:rPr lang="fr-FR" sz="1800" b="0" i="1" smtClean="0">
                                <a:latin typeface="Cambria Math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fr-FR" sz="1800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fr-FR" sz="1800" b="0" i="1" smtClean="0">
                                    <a:latin typeface="Cambria Math"/>
                                  </a:rPr>
                                  <m:t>𝑓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fr-FR" sz="1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4" name="ZoneTexte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6514" y="4629739"/>
                  <a:ext cx="1229120" cy="935437"/>
                </a:xfrm>
                <a:prstGeom prst="round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D:\rpriem\Downloads\round-fleche-droite_318-77546.jpg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290" y="3960370"/>
              <a:ext cx="472727" cy="923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Connecteur droit avec flèche 15"/>
          <p:cNvCxnSpPr/>
          <p:nvPr/>
        </p:nvCxnSpPr>
        <p:spPr bwMode="auto">
          <a:xfrm>
            <a:off x="7162161" y="1700572"/>
            <a:ext cx="0" cy="46792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pic>
        <p:nvPicPr>
          <p:cNvPr id="19" name="Picture 10" descr="D:\rpriem\Pictures\EGO\IT_4_W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" y="2996952"/>
            <a:ext cx="5836802" cy="328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 descr="D:\rpriem\Pictures\EGO\legen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22822" r="20845" b="23041"/>
          <a:stretch/>
        </p:blipFill>
        <p:spPr bwMode="auto">
          <a:xfrm>
            <a:off x="6308882" y="3212976"/>
            <a:ext cx="2281687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numéro de diapositive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6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5973561" y="4581128"/>
            <a:ext cx="2952328" cy="1571327"/>
            <a:chOff x="304799" y="1114424"/>
            <a:chExt cx="2389723" cy="15713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Arrondir un rectangle avec un coin du même côté 23"/>
            <p:cNvSpPr/>
            <p:nvPr/>
          </p:nvSpPr>
          <p:spPr bwMode="auto">
            <a:xfrm>
              <a:off x="304799" y="1114424"/>
              <a:ext cx="2389722" cy="337892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rtlCol="0" anchor="ctr"/>
            <a:lstStyle/>
            <a:p>
              <a:pPr algn="ctr"/>
              <a:r>
                <a:rPr lang="fr-FR" sz="1800" b="1" dirty="0" err="1" smtClean="0">
                  <a:solidFill>
                    <a:schemeClr val="bg1"/>
                  </a:solidFill>
                </a:rPr>
                <a:t>Optimization</a:t>
              </a:r>
              <a:r>
                <a:rPr lang="fr-FR" sz="1800" b="1" dirty="0" smtClean="0">
                  <a:solidFill>
                    <a:schemeClr val="bg1"/>
                  </a:solidFill>
                </a:rPr>
                <a:t> </a:t>
              </a:r>
              <a:r>
                <a:rPr lang="fr-FR" sz="1800" b="1" dirty="0" err="1" smtClean="0">
                  <a:solidFill>
                    <a:schemeClr val="bg1"/>
                  </a:solidFill>
                </a:rPr>
                <a:t>problem</a:t>
              </a:r>
              <a:endParaRPr lang="fr-FR" sz="18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Arrondir un rectangle avec un coin du même côté 7"/>
                <p:cNvSpPr/>
                <p:nvPr/>
              </p:nvSpPr>
              <p:spPr bwMode="auto">
                <a:xfrm>
                  <a:off x="304800" y="1452316"/>
                  <a:ext cx="2389722" cy="123343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  <a:effectLst/>
                <a:extLst/>
              </p:spPr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160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fr-FR" sz="16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fr-FR" sz="1600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1600">
                                      <a:latin typeface="Cambria Math"/>
                                    </a:rPr>
                                    <m:t>Ω</m:t>
                                  </m:r>
                                </m:lim>
                              </m:limLow>
                              <m:r>
                                <a:rPr lang="fr-FR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fr-FR" sz="1600" i="1">
                                  <a:latin typeface="Cambria Math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fr-FR" sz="1600">
                                  <a:latin typeface="Cambria Math"/>
                                </a:rPr>
                                <m:t>Ω</m:t>
                              </m:r>
                              <m:r>
                                <a:rPr lang="fr-FR" sz="1600" i="1">
                                  <a:latin typeface="Cambria Math"/>
                                </a:rPr>
                                <m:t>⊂</m:t>
                              </m:r>
                              <m:sSup>
                                <m:sSupPr>
                                  <m:ctrlPr>
                                    <a:rPr lang="fr-FR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i="1">
                                      <a:latin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fr-FR" sz="1600" i="1">
                                      <a:latin typeface="Cambria Math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1600" i="1">
                                        <a:latin typeface="Cambria Math"/>
                                      </a:rPr>
                                      <m:t>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.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.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𝑔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fr-FR" sz="1600" i="1">
                                        <a:latin typeface="Cambria Math"/>
                                        <a:ea typeface="Cambria Math"/>
                                      </a:rPr>
                                      <m:t>≥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0,  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=1,…,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</m:mr>
                                <m:mr>
                                  <m:e/>
                                  <m:e>
                                    <m:sSub>
                                      <m:sSub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fr-FR" sz="1600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FR" sz="16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=0,  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𝑗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=0,…,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𝑝</m:t>
                                    </m:r>
                                    <m:r>
                                      <a:rPr lang="fr-FR" sz="1600" i="1">
                                        <a:latin typeface="Cambria Math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a14:m>
                  <a:r>
                    <a:rPr lang="en-US" sz="1600" dirty="0"/>
                    <a:t>   </a:t>
                  </a:r>
                </a:p>
              </p:txBody>
            </p:sp>
          </mc:Choice>
          <mc:Fallback xmlns="">
            <p:sp>
              <p:nvSpPr>
                <p:cNvPr id="8" name="Arrondir un rectangle avec un coin du même côté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4800" y="1452316"/>
                  <a:ext cx="2389722" cy="123343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3560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Retour sur les GP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0" y="6157947"/>
            <a:ext cx="89979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/>
            <a:r>
              <a:rPr lang="en-US" sz="1050" dirty="0" smtClean="0"/>
              <a:t>Rasmussen</a:t>
            </a:r>
            <a:r>
              <a:rPr lang="en-US" sz="1050" dirty="0"/>
              <a:t>, C. E. and Williams, C. K. I. Gaussian Processes for Machine Learning. </a:t>
            </a:r>
            <a:r>
              <a:rPr lang="en-US" sz="1050" i="1" dirty="0"/>
              <a:t>The MIT Press</a:t>
            </a:r>
            <a:r>
              <a:rPr lang="en-US" sz="1050" dirty="0"/>
              <a:t>, 2006</a:t>
            </a:r>
            <a:r>
              <a:rPr lang="en-US" sz="1050" dirty="0" smtClean="0"/>
              <a:t>.</a:t>
            </a:r>
            <a:endParaRPr lang="en-US" sz="1050" dirty="0"/>
          </a:p>
        </p:txBody>
      </p:sp>
      <p:sp>
        <p:nvSpPr>
          <p:cNvPr id="7" name="Arrondir un rectangle avec un coin du même côté 6"/>
          <p:cNvSpPr/>
          <p:nvPr/>
        </p:nvSpPr>
        <p:spPr bwMode="auto">
          <a:xfrm>
            <a:off x="183159" y="1754269"/>
            <a:ext cx="8667405" cy="373636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r>
              <a:rPr lang="fr-FR" sz="1800" b="1" dirty="0" smtClean="0">
                <a:solidFill>
                  <a:schemeClr val="bg1"/>
                </a:solidFill>
              </a:rPr>
              <a:t>Processus Gaussien (GP) </a:t>
            </a:r>
            <a:r>
              <a:rPr lang="fr-FR" sz="1100" dirty="0" smtClean="0">
                <a:solidFill>
                  <a:schemeClr val="bg1"/>
                </a:solidFill>
              </a:rPr>
              <a:t>(Rasmussen et al., 2006)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 flipV="1">
            <a:off x="190506" y="2126866"/>
            <a:ext cx="8667406" cy="2794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21016" y="2405951"/>
                <a:ext cx="3342262" cy="375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sz="1600" dirty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sym typeface="Wingdings" panose="05000000000000000000" pitchFamily="2" charset="2"/>
                              </a:rPr>
                              <m:t> </m:t>
                            </m:r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  <m:r>
                              <a:rPr lang="fr-CA" sz="1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  <m:e>
                            <m:r>
                              <a:rPr lang="fr-CA" sz="1600" b="0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𝐺</m:t>
                            </m:r>
                            <m:sSub>
                              <m:sSub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≔</m:t>
                            </m:r>
                            <m:r>
                              <a:rPr lang="fr-FR" sz="16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600" i="1" smtClean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fr-FR" sz="1600" i="1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fr-FR" sz="160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fr-FR" sz="16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sym typeface="Wingdings" panose="05000000000000000000" pitchFamily="2" charset="2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1600" b="0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16" y="2405951"/>
                <a:ext cx="3342262" cy="375937"/>
              </a:xfrm>
              <a:prstGeom prst="rect">
                <a:avLst/>
              </a:prstGeom>
              <a:blipFill rotWithShape="1"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03312" y="3059937"/>
                <a:ext cx="3897737" cy="1609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 smtClean="0">
                            <a:solidFill>
                              <a:srgbClr val="00B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i="1">
                            <a:solidFill>
                              <a:srgbClr val="00B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𝜇</m:t>
                        </m:r>
                      </m:e>
                      <m:sub>
                        <m:r>
                          <a:rPr lang="fr-FR" sz="1600" i="1">
                            <a:solidFill>
                              <a:srgbClr val="00B05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600" dirty="0" smtClean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 Prediction du </a:t>
                </a:r>
                <a:r>
                  <a:rPr lang="en-US" sz="1600" dirty="0" err="1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modèle</a:t>
                </a:r>
                <a:r>
                  <a:rPr lang="en-US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GP</a:t>
                </a:r>
              </a:p>
              <a:p>
                <a:r>
                  <a:rPr lang="fr-CA" sz="1600" dirty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CA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    Exploitation de l’information</a:t>
                </a:r>
                <a:endParaRPr lang="en-US" sz="1600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  <a:p>
                <a:endParaRPr lang="en-US" sz="1600" dirty="0" smtClean="0">
                  <a:solidFill>
                    <a:schemeClr val="accent4">
                      <a:lumMod val="50000"/>
                    </a:schemeClr>
                  </a:solidFill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A" sz="16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A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fr-CA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 Incertitude du </a:t>
                </a:r>
                <a:r>
                  <a:rPr lang="en-US" sz="1600" dirty="0" err="1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modèle</a:t>
                </a:r>
                <a:r>
                  <a:rPr lang="en-US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GP</a:t>
                </a:r>
              </a:p>
              <a:p>
                <a:r>
                  <a:rPr lang="fr-CA" sz="1600" dirty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CA" sz="1600" dirty="0" smtClean="0">
                    <a:solidFill>
                      <a:schemeClr val="accent4">
                        <a:lumMod val="50000"/>
                      </a:schemeClr>
                    </a:solidFill>
                    <a:sym typeface="Wingdings" panose="05000000000000000000" pitchFamily="2" charset="2"/>
                  </a:rPr>
                  <a:t>    Exploration du domaine de 	conception</a:t>
                </a:r>
                <a:endParaRPr lang="en-US" sz="16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12" y="3059937"/>
                <a:ext cx="3897737" cy="1609158"/>
              </a:xfrm>
              <a:prstGeom prst="rect">
                <a:avLst/>
              </a:prstGeom>
              <a:blipFill rotWithShape="1">
                <a:blip r:embed="rId3"/>
                <a:stretch>
                  <a:fillRect t="-1136" b="-4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ZoneTexte 27"/>
          <p:cNvSpPr txBox="1"/>
          <p:nvPr/>
        </p:nvSpPr>
        <p:spPr>
          <a:xfrm>
            <a:off x="622206" y="5301208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Il faut utiliser ces informations simultanément !!! </a:t>
            </a:r>
            <a:r>
              <a:rPr lang="fr-FR" dirty="0" smtClean="0">
                <a:solidFill>
                  <a:srgbClr val="FF0000"/>
                </a:solidFill>
              </a:rPr>
              <a:t>Exploration </a:t>
            </a:r>
            <a:r>
              <a:rPr lang="fr-FR" dirty="0" smtClean="0"/>
              <a:t>vs </a:t>
            </a:r>
            <a:r>
              <a:rPr lang="fr-FR" dirty="0" smtClean="0">
                <a:solidFill>
                  <a:srgbClr val="00B050"/>
                </a:solidFill>
              </a:rPr>
              <a:t>Exploitation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7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264040"/>
            <a:ext cx="5105197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avec flèche 11"/>
          <p:cNvCxnSpPr/>
          <p:nvPr/>
        </p:nvCxnSpPr>
        <p:spPr bwMode="auto">
          <a:xfrm flipV="1">
            <a:off x="3526151" y="2852936"/>
            <a:ext cx="2486009" cy="414579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 bwMode="auto">
          <a:xfrm flipV="1">
            <a:off x="3348612" y="4207706"/>
            <a:ext cx="2663548" cy="1"/>
          </a:xfrm>
          <a:prstGeom prst="straightConnector1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32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fonctions d’acquisition</a:t>
            </a:r>
            <a:endParaRPr lang="fr-FR" dirty="0"/>
          </a:p>
        </p:txBody>
      </p:sp>
      <p:sp>
        <p:nvSpPr>
          <p:cNvPr id="4" name="Arrondir un rectangle avec un coin du même côté 3"/>
          <p:cNvSpPr/>
          <p:nvPr/>
        </p:nvSpPr>
        <p:spPr bwMode="auto">
          <a:xfrm>
            <a:off x="176079" y="1144659"/>
            <a:ext cx="8671054" cy="390540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r>
              <a:rPr lang="fr-FR" sz="1800" b="1" dirty="0" smtClean="0">
                <a:solidFill>
                  <a:schemeClr val="bg1"/>
                </a:solidFill>
              </a:rPr>
              <a:t>Fonctions d’acquisition </a:t>
            </a:r>
            <a:r>
              <a:rPr lang="fr-FR" sz="1100" dirty="0" smtClean="0">
                <a:solidFill>
                  <a:schemeClr val="bg1"/>
                </a:solidFill>
              </a:rPr>
              <a:t>(</a:t>
            </a:r>
            <a:r>
              <a:rPr lang="fr-FR" sz="1100" dirty="0" err="1" smtClean="0">
                <a:solidFill>
                  <a:schemeClr val="bg1"/>
                </a:solidFill>
              </a:rPr>
              <a:t>Mockus</a:t>
            </a:r>
            <a:r>
              <a:rPr lang="fr-FR" sz="1100" dirty="0" smtClean="0">
                <a:solidFill>
                  <a:schemeClr val="bg1"/>
                </a:solidFill>
              </a:rPr>
              <a:t> et al.)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 flipV="1">
            <a:off x="176079" y="1535198"/>
            <a:ext cx="8671051" cy="1578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176074" y="1685329"/>
                <a:ext cx="3990069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28650" indent="-628650" algn="ctr"/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  <m:r>
                      <a:rPr lang="fr-FR" sz="16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≔</m:t>
                    </m:r>
                  </m:oMath>
                </a14:m>
                <a:r>
                  <a:rPr lang="fr-FR" sz="160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 Compromis exploration/exploitation </a:t>
                </a:r>
                <a:endParaRPr lang="fr-FR" sz="16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74" y="1685329"/>
                <a:ext cx="3990069" cy="358303"/>
              </a:xfrm>
              <a:prstGeom prst="rect">
                <a:avLst/>
              </a:prstGeom>
              <a:blipFill rotWithShape="1">
                <a:blip r:embed="rId2"/>
                <a:stretch>
                  <a:fillRect t="-5085" r="-1070" b="-152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857988" y="2219478"/>
            <a:ext cx="180297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accent4">
                    <a:lumMod val="50000"/>
                  </a:schemeClr>
                </a:solidFill>
              </a:rPr>
              <a:t>Sous-problème d’enrichissement</a:t>
            </a:r>
            <a:endParaRPr lang="fr-FR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561087" y="2323866"/>
            <a:ext cx="4667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800" dirty="0" smtClean="0">
                <a:solidFill>
                  <a:schemeClr val="accent4">
                    <a:lumMod val="50000"/>
                  </a:schemeClr>
                </a:solidFill>
              </a:rPr>
              <a:t>(2)</a:t>
            </a:r>
            <a:endParaRPr lang="fr-FR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60693" y="2293024"/>
                <a:ext cx="1596847" cy="45474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fr-FR" sz="180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80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fr-FR" sz="180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Ω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fr-FR" sz="180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/>
                      </a:rPr>
                      <m:t> ≔</m:t>
                    </m:r>
                  </m:oMath>
                </a14:m>
                <a:r>
                  <a:rPr lang="fr-FR" sz="1800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93" y="2293024"/>
                <a:ext cx="1596847" cy="454740"/>
              </a:xfrm>
              <a:prstGeom prst="rect">
                <a:avLst/>
              </a:prstGeom>
              <a:blipFill rotWithShape="1">
                <a:blip r:embed="rId3"/>
                <a:stretch>
                  <a:fillRect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360692" y="2185366"/>
            <a:ext cx="3633526" cy="646331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0" y="4077072"/>
            <a:ext cx="9144000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/>
            <a:r>
              <a:rPr lang="en-US" sz="1050" dirty="0" err="1"/>
              <a:t>Bartoli</a:t>
            </a:r>
            <a:r>
              <a:rPr lang="en-US" sz="1050" dirty="0"/>
              <a:t>, N., Lefebvre, T., </a:t>
            </a:r>
            <a:r>
              <a:rPr lang="en-US" sz="1050" dirty="0" err="1"/>
              <a:t>Dubreuil</a:t>
            </a:r>
            <a:r>
              <a:rPr lang="en-US" sz="1050" dirty="0"/>
              <a:t>, S., </a:t>
            </a:r>
            <a:r>
              <a:rPr lang="en-US" sz="1050" dirty="0" err="1"/>
              <a:t>Olivanti</a:t>
            </a:r>
            <a:r>
              <a:rPr lang="en-US" sz="1050" dirty="0"/>
              <a:t>, R., Priem, R., </a:t>
            </a:r>
            <a:r>
              <a:rPr lang="en-US" sz="1050" dirty="0" err="1"/>
              <a:t>Bons</a:t>
            </a:r>
            <a:r>
              <a:rPr lang="en-US" sz="1050" dirty="0"/>
              <a:t>, N., Martins, J. R. A. A., </a:t>
            </a:r>
            <a:r>
              <a:rPr lang="en-US" sz="1050" dirty="0" err="1"/>
              <a:t>Morlier</a:t>
            </a:r>
            <a:r>
              <a:rPr lang="en-US" sz="1050" dirty="0"/>
              <a:t>, J. Adaptive modeling strategy for constrained global optimization with application to aerodynamic wing design. </a:t>
            </a:r>
            <a:r>
              <a:rPr lang="en-US" sz="1050" i="1" dirty="0"/>
              <a:t>Aerospace Science and Technology, 90:85</a:t>
            </a:r>
            <a:r>
              <a:rPr lang="fr-FR" sz="1050" dirty="0"/>
              <a:t>–</a:t>
            </a:r>
            <a:r>
              <a:rPr lang="en-US" sz="1050" i="1" dirty="0"/>
              <a:t>102, 2019</a:t>
            </a:r>
            <a:r>
              <a:rPr lang="en-US" sz="1050" dirty="0" smtClean="0"/>
              <a:t>.</a:t>
            </a:r>
          </a:p>
          <a:p>
            <a:pPr marL="180975" indent="-180975" algn="just"/>
            <a:r>
              <a:rPr lang="en-US" sz="1050" dirty="0" smtClean="0"/>
              <a:t>Hernández-</a:t>
            </a:r>
            <a:r>
              <a:rPr lang="en-US" sz="1050" dirty="0" err="1" smtClean="0"/>
              <a:t>Lobato</a:t>
            </a:r>
            <a:r>
              <a:rPr lang="en-US" sz="1050" dirty="0"/>
              <a:t>, D., Hernandez-</a:t>
            </a:r>
            <a:r>
              <a:rPr lang="en-US" sz="1050" dirty="0" err="1"/>
              <a:t>Lobato</a:t>
            </a:r>
            <a:r>
              <a:rPr lang="en-US" sz="1050" dirty="0"/>
              <a:t>, J., Shah, A., &amp; Adams, R. Predictive entropy search for multi-objective </a:t>
            </a:r>
            <a:r>
              <a:rPr lang="en-US" sz="1050" dirty="0" err="1"/>
              <a:t>bayesian</a:t>
            </a:r>
            <a:r>
              <a:rPr lang="en-US" sz="1050" dirty="0"/>
              <a:t> optimization. In </a:t>
            </a:r>
            <a:r>
              <a:rPr lang="en-US" sz="1050" i="1" dirty="0"/>
              <a:t>International Conference on Machine Learning,</a:t>
            </a:r>
            <a:r>
              <a:rPr lang="en-US" sz="1050" dirty="0"/>
              <a:t> pp. 1492</a:t>
            </a:r>
            <a:r>
              <a:rPr lang="fr-FR" sz="1050" dirty="0"/>
              <a:t>–</a:t>
            </a:r>
            <a:r>
              <a:rPr lang="en-US" sz="1050" dirty="0"/>
              <a:t>1501, 2016</a:t>
            </a:r>
            <a:r>
              <a:rPr lang="en-US" sz="1050" dirty="0" smtClean="0"/>
              <a:t>.</a:t>
            </a:r>
          </a:p>
          <a:p>
            <a:pPr marL="180975" indent="-180975" algn="just"/>
            <a:r>
              <a:rPr lang="en-US" sz="1050" dirty="0" err="1" smtClean="0"/>
              <a:t>Mockus</a:t>
            </a:r>
            <a:r>
              <a:rPr lang="en-US" sz="1050" dirty="0"/>
              <a:t>, J. On Bayesian methods for seeking the extremum. </a:t>
            </a:r>
            <a:r>
              <a:rPr lang="en-US" sz="1050" i="1" dirty="0"/>
              <a:t>In </a:t>
            </a:r>
            <a:r>
              <a:rPr lang="fr-FR" sz="1050" i="1" dirty="0" err="1"/>
              <a:t>Optimization</a:t>
            </a:r>
            <a:r>
              <a:rPr lang="fr-FR" sz="1050" i="1" dirty="0"/>
              <a:t> Techniques IFIP </a:t>
            </a:r>
            <a:r>
              <a:rPr lang="fr-FR" sz="1050" i="1" dirty="0" err="1"/>
              <a:t>Technical</a:t>
            </a:r>
            <a:r>
              <a:rPr lang="fr-FR" sz="1050" i="1" dirty="0"/>
              <a:t> </a:t>
            </a:r>
            <a:r>
              <a:rPr lang="fr-FR" sz="1050" i="1" dirty="0" err="1"/>
              <a:t>Conference</a:t>
            </a:r>
            <a:r>
              <a:rPr lang="fr-FR" sz="1050" dirty="0"/>
              <a:t>, pp. 400–404, 1975</a:t>
            </a:r>
            <a:r>
              <a:rPr lang="fr-FR" sz="1050" dirty="0" smtClean="0"/>
              <a:t>.</a:t>
            </a:r>
          </a:p>
          <a:p>
            <a:pPr marL="180975" indent="-180975" algn="just"/>
            <a:r>
              <a:rPr lang="en-US" sz="1050" dirty="0" err="1"/>
              <a:t>Picheny</a:t>
            </a:r>
            <a:r>
              <a:rPr lang="en-US" sz="1050" dirty="0"/>
              <a:t>, V., </a:t>
            </a:r>
            <a:r>
              <a:rPr lang="en-US" sz="1050" dirty="0" err="1"/>
              <a:t>Gramacy</a:t>
            </a:r>
            <a:r>
              <a:rPr lang="en-US" sz="1050" dirty="0"/>
              <a:t>, R. </a:t>
            </a:r>
            <a:r>
              <a:rPr lang="en-US" sz="1050" dirty="0" err="1"/>
              <a:t>B.,Wild</a:t>
            </a:r>
            <a:r>
              <a:rPr lang="en-US" sz="1050" dirty="0"/>
              <a:t>, S., and Le </a:t>
            </a:r>
            <a:r>
              <a:rPr lang="en-US" sz="1050" dirty="0" err="1"/>
              <a:t>Digabel</a:t>
            </a:r>
            <a:r>
              <a:rPr lang="en-US" sz="1050" dirty="0"/>
              <a:t>, S. Bayesian optimization under mixed constraints with a slack-variable  Augmented </a:t>
            </a:r>
            <a:r>
              <a:rPr lang="en-US" sz="1050" dirty="0" err="1"/>
              <a:t>Lagrangian</a:t>
            </a:r>
            <a:r>
              <a:rPr lang="en-US" sz="1050" dirty="0"/>
              <a:t>. </a:t>
            </a:r>
            <a:r>
              <a:rPr lang="en-US" sz="1050" i="1" dirty="0"/>
              <a:t>In Advances in Neural Information Processing </a:t>
            </a:r>
            <a:r>
              <a:rPr lang="fr-FR" sz="1050" i="1" dirty="0" err="1"/>
              <a:t>Systems</a:t>
            </a:r>
            <a:r>
              <a:rPr lang="fr-FR" sz="1050" i="1" dirty="0"/>
              <a:t> 29</a:t>
            </a:r>
            <a:r>
              <a:rPr lang="fr-FR" sz="1050" dirty="0"/>
              <a:t>, pp. 1435–1443, 2016.</a:t>
            </a:r>
          </a:p>
          <a:p>
            <a:pPr marL="180975" indent="-180975" algn="just"/>
            <a:r>
              <a:rPr lang="en-US" sz="1050" dirty="0" err="1"/>
              <a:t>Picheny</a:t>
            </a:r>
            <a:r>
              <a:rPr lang="en-US" sz="1050" dirty="0"/>
              <a:t>, </a:t>
            </a:r>
            <a:r>
              <a:rPr lang="en-US" sz="1050" dirty="0" smtClean="0"/>
              <a:t>V. A </a:t>
            </a:r>
            <a:r>
              <a:rPr lang="en-US" sz="1050" dirty="0"/>
              <a:t>stepwise uncertainty reduction approach to constrained global optimization. In </a:t>
            </a:r>
            <a:r>
              <a:rPr lang="en-US" sz="1050" i="1" dirty="0"/>
              <a:t>Artificial Intelligence and </a:t>
            </a:r>
            <a:r>
              <a:rPr lang="en-US" sz="1050" i="1" dirty="0" smtClean="0"/>
              <a:t>Statistics</a:t>
            </a:r>
            <a:r>
              <a:rPr lang="en-US" sz="1050" dirty="0" smtClean="0"/>
              <a:t>, pp</a:t>
            </a:r>
            <a:r>
              <a:rPr lang="en-US" sz="1050" dirty="0"/>
              <a:t>. </a:t>
            </a:r>
            <a:r>
              <a:rPr lang="en-US" sz="1050" dirty="0" smtClean="0"/>
              <a:t>787</a:t>
            </a:r>
            <a:r>
              <a:rPr lang="fr-FR" sz="1050" dirty="0"/>
              <a:t>–</a:t>
            </a:r>
            <a:r>
              <a:rPr lang="en-US" sz="1050" dirty="0" smtClean="0"/>
              <a:t>795, 2014.</a:t>
            </a:r>
          </a:p>
          <a:p>
            <a:pPr marL="180975" indent="-180975" algn="just"/>
            <a:r>
              <a:rPr lang="fr-FR" sz="1050" dirty="0"/>
              <a:t>Srinivas, N., </a:t>
            </a:r>
            <a:r>
              <a:rPr lang="fr-FR" sz="1050" dirty="0" err="1"/>
              <a:t>Krause</a:t>
            </a:r>
            <a:r>
              <a:rPr lang="fr-FR" sz="1050" dirty="0"/>
              <a:t>, A., </a:t>
            </a:r>
            <a:r>
              <a:rPr lang="fr-FR" sz="1050" dirty="0" err="1"/>
              <a:t>Kakade</a:t>
            </a:r>
            <a:r>
              <a:rPr lang="fr-FR" sz="1050" dirty="0"/>
              <a:t>, S. M., and Seeger, M. </a:t>
            </a:r>
            <a:r>
              <a:rPr lang="fr-FR" sz="1050" dirty="0" err="1"/>
              <a:t>Gaussian</a:t>
            </a:r>
            <a:r>
              <a:rPr lang="fr-FR" sz="1050" dirty="0"/>
              <a:t> </a:t>
            </a:r>
            <a:r>
              <a:rPr lang="en-US" sz="1050" dirty="0"/>
              <a:t>process optimization in the bandit setting: No regret and  experimental design</a:t>
            </a:r>
            <a:r>
              <a:rPr lang="en-US" sz="1050" i="1" dirty="0"/>
              <a:t>. In 27th International Conference on Machine Learning</a:t>
            </a:r>
            <a:r>
              <a:rPr lang="en-US" sz="1050" dirty="0"/>
              <a:t> </a:t>
            </a:r>
            <a:r>
              <a:rPr lang="en-US" sz="1050" i="1" dirty="0"/>
              <a:t>(ICML-10)</a:t>
            </a:r>
            <a:r>
              <a:rPr lang="en-US" sz="1050" dirty="0"/>
              <a:t>, pp. 1015–1022, 2010</a:t>
            </a:r>
            <a:r>
              <a:rPr lang="en-US" sz="1050" dirty="0" smtClean="0"/>
              <a:t>.</a:t>
            </a:r>
          </a:p>
          <a:p>
            <a:pPr marL="180975" indent="-180975" algn="just"/>
            <a:r>
              <a:rPr lang="en-US" sz="1050" dirty="0"/>
              <a:t>Wang, Z., </a:t>
            </a:r>
            <a:r>
              <a:rPr lang="en-US" sz="1050" dirty="0" err="1"/>
              <a:t>Jegelka</a:t>
            </a:r>
            <a:r>
              <a:rPr lang="en-US" sz="1050" dirty="0"/>
              <a:t>, S. Max-value entropy search for efficient Bayesian optimization. In </a:t>
            </a:r>
            <a:r>
              <a:rPr lang="en-US" sz="1050" i="1" dirty="0"/>
              <a:t>Proceedings of the 34th International Conference on Machine Learning-Volume 70. </a:t>
            </a:r>
            <a:r>
              <a:rPr lang="en-US" sz="1050" dirty="0"/>
              <a:t>pp. 3627</a:t>
            </a:r>
            <a:r>
              <a:rPr lang="fr-FR" sz="1050" dirty="0"/>
              <a:t>–</a:t>
            </a:r>
            <a:r>
              <a:rPr lang="en-US" sz="1050" dirty="0"/>
              <a:t>3635, 2017</a:t>
            </a:r>
            <a:r>
              <a:rPr lang="en-US" sz="1050" dirty="0" smtClean="0"/>
              <a:t>.</a:t>
            </a:r>
          </a:p>
          <a:p>
            <a:pPr marL="180975" indent="-180975" algn="just"/>
            <a:r>
              <a:rPr lang="en-US" sz="1050" dirty="0"/>
              <a:t>Watson, A. G</a:t>
            </a:r>
            <a:r>
              <a:rPr lang="en-US" sz="1050" dirty="0" smtClean="0"/>
              <a:t>., </a:t>
            </a:r>
            <a:r>
              <a:rPr lang="en-US" sz="1050" dirty="0"/>
              <a:t>Barnes, R. J. Infill sampling criteria to locate extremes. </a:t>
            </a:r>
            <a:r>
              <a:rPr lang="en-US" sz="1050" i="1" dirty="0"/>
              <a:t>Mathematical Geology</a:t>
            </a:r>
            <a:r>
              <a:rPr lang="en-US" sz="1050" dirty="0"/>
              <a:t>, </a:t>
            </a:r>
            <a:r>
              <a:rPr lang="en-US" sz="1050" i="1" dirty="0"/>
              <a:t>27:</a:t>
            </a:r>
            <a:r>
              <a:rPr lang="en-US" sz="1050" dirty="0"/>
              <a:t>589</a:t>
            </a:r>
            <a:r>
              <a:rPr lang="fr-FR" sz="1050" dirty="0"/>
              <a:t>–</a:t>
            </a:r>
            <a:r>
              <a:rPr lang="en-US" sz="1050" dirty="0"/>
              <a:t>608, 1995</a:t>
            </a:r>
            <a:r>
              <a:rPr lang="en-US" sz="1050" dirty="0" smtClean="0"/>
              <a:t>.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6484227" y="1978620"/>
            <a:ext cx="22201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chemeClr val="accent4">
                    <a:lumMod val="50000"/>
                  </a:schemeClr>
                </a:solidFill>
              </a:rPr>
              <a:t>SUR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fr-FR" sz="1050" dirty="0" err="1">
                <a:solidFill>
                  <a:schemeClr val="accent4">
                    <a:lumMod val="50000"/>
                  </a:schemeClr>
                </a:solidFill>
              </a:rPr>
              <a:t>Picheny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 et al)</a:t>
            </a:r>
          </a:p>
          <a:p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PES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fr-FR" sz="1050" dirty="0" err="1">
                <a:solidFill>
                  <a:schemeClr val="accent4">
                    <a:lumMod val="50000"/>
                  </a:schemeClr>
                </a:solidFill>
              </a:rPr>
              <a:t>Hernadez-lobato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 et al.)</a:t>
            </a:r>
            <a:endParaRPr lang="fr-FR" sz="160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MES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(Wang et al.)</a:t>
            </a:r>
          </a:p>
          <a:p>
            <a:r>
              <a:rPr lang="fr-FR" sz="1600" dirty="0" smtClean="0">
                <a:solidFill>
                  <a:schemeClr val="accent4">
                    <a:lumMod val="50000"/>
                  </a:schemeClr>
                </a:solidFill>
              </a:rPr>
              <a:t>AL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fr-FR" sz="1050" dirty="0" err="1">
                <a:solidFill>
                  <a:schemeClr val="accent4">
                    <a:lumMod val="50000"/>
                  </a:schemeClr>
                </a:solidFill>
              </a:rPr>
              <a:t>Picheny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 et al.)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09142" y="1537166"/>
            <a:ext cx="9460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u="sng" dirty="0" smtClean="0">
                <a:solidFill>
                  <a:schemeClr val="accent4">
                    <a:lumMod val="50000"/>
                  </a:schemeClr>
                </a:solidFill>
              </a:rPr>
              <a:t>Explicite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10708" y="1537166"/>
            <a:ext cx="9364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u="sng" dirty="0" smtClean="0">
                <a:solidFill>
                  <a:schemeClr val="accent4">
                    <a:lumMod val="50000"/>
                  </a:schemeClr>
                </a:solidFill>
              </a:rPr>
              <a:t>Implicite</a:t>
            </a:r>
            <a:endParaRPr 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262711" y="1598296"/>
            <a:ext cx="1873432" cy="1486413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257804" y="1914935"/>
            <a:ext cx="2172457" cy="1192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EI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fr-FR" sz="1050" dirty="0" err="1">
                <a:solidFill>
                  <a:schemeClr val="accent4">
                    <a:lumMod val="50000"/>
                  </a:schemeClr>
                </a:solidFill>
              </a:rPr>
              <a:t>Mockus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 et al</a:t>
            </a:r>
            <a:r>
              <a:rPr lang="fr-FR" sz="1050" dirty="0" smtClean="0">
                <a:solidFill>
                  <a:schemeClr val="accent4">
                    <a:lumMod val="50000"/>
                  </a:schemeClr>
                </a:solidFill>
              </a:rPr>
              <a:t>.)</a:t>
            </a:r>
          </a:p>
          <a:p>
            <a:pPr>
              <a:spcBef>
                <a:spcPts val="300"/>
              </a:spcBef>
            </a:pP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UCB</a:t>
            </a:r>
            <a:r>
              <a:rPr lang="fr-FR" sz="1050" dirty="0" smtClean="0">
                <a:solidFill>
                  <a:schemeClr val="accent4">
                    <a:lumMod val="50000"/>
                  </a:schemeClr>
                </a:solidFill>
              </a:rPr>
              <a:t> (Srinivas et al.)</a:t>
            </a:r>
            <a:endParaRPr lang="fr-FR" sz="1050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spcBef>
                <a:spcPts val="300"/>
              </a:spcBef>
            </a:pPr>
            <a:r>
              <a:rPr lang="fr-FR" sz="1600" dirty="0">
                <a:solidFill>
                  <a:schemeClr val="accent4">
                    <a:lumMod val="50000"/>
                  </a:schemeClr>
                </a:solidFill>
              </a:rPr>
              <a:t>WB2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(Watson and Barnes</a:t>
            </a:r>
            <a:r>
              <a:rPr lang="fr-FR" sz="105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>
              <a:spcBef>
                <a:spcPts val="300"/>
              </a:spcBef>
            </a:pPr>
            <a:r>
              <a:rPr lang="fr-FR" sz="1600" dirty="0" smtClean="0">
                <a:solidFill>
                  <a:schemeClr val="accent4">
                    <a:lumMod val="50000"/>
                  </a:schemeClr>
                </a:solidFill>
              </a:rPr>
              <a:t>WB2S </a:t>
            </a:r>
            <a:r>
              <a:rPr lang="fr-FR" sz="1050" dirty="0">
                <a:solidFill>
                  <a:schemeClr val="accent4">
                    <a:lumMod val="50000"/>
                  </a:schemeClr>
                </a:solidFill>
              </a:rPr>
              <a:t>(Bartoli et al., )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553102" y="3388350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Ajouter des points que dans les zones intéressantes !!!!</a:t>
            </a:r>
            <a:endParaRPr lang="fr-FR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99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Optimisation Bayésienne</a:t>
            </a:r>
            <a:endParaRPr lang="fr-FR" dirty="0"/>
          </a:p>
        </p:txBody>
      </p:sp>
      <p:pic>
        <p:nvPicPr>
          <p:cNvPr id="5" name="Picture 10" descr="D:\rpriem\Pictures\EGO\IT_4_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849653"/>
            <a:ext cx="639267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D:\rpriem\Pictures\EGO\IT_5_W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2849653"/>
            <a:ext cx="636796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D:\rpriem\Pictures\EGO\IT_6_W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653"/>
            <a:ext cx="644210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3" descr="D:\rpriem\Pictures\EGO\IT_7_W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08" y="2849653"/>
            <a:ext cx="636796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:\rpriem\Pictures\EGO\IT_8_W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9653"/>
            <a:ext cx="6442106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5" descr="D:\rpriem\Pictures\EGO\legend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6" t="22822" r="20845" b="23041"/>
          <a:stretch/>
        </p:blipFill>
        <p:spPr bwMode="auto">
          <a:xfrm>
            <a:off x="6563508" y="3924515"/>
            <a:ext cx="2281687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rme libre 10"/>
          <p:cNvSpPr/>
          <p:nvPr/>
        </p:nvSpPr>
        <p:spPr bwMode="auto">
          <a:xfrm>
            <a:off x="106061" y="1027530"/>
            <a:ext cx="8693741" cy="1756276"/>
          </a:xfrm>
          <a:custGeom>
            <a:avLst/>
            <a:gdLst>
              <a:gd name="connsiteX0" fmla="*/ 0 w 7547429"/>
              <a:gd name="connsiteY0" fmla="*/ 14515 h 3628572"/>
              <a:gd name="connsiteX1" fmla="*/ 7532915 w 7547429"/>
              <a:gd name="connsiteY1" fmla="*/ 0 h 3628572"/>
              <a:gd name="connsiteX2" fmla="*/ 7547429 w 7547429"/>
              <a:gd name="connsiteY2" fmla="*/ 3628572 h 3628572"/>
              <a:gd name="connsiteX3" fmla="*/ 2946400 w 7547429"/>
              <a:gd name="connsiteY3" fmla="*/ 3599543 h 3628572"/>
              <a:gd name="connsiteX4" fmla="*/ 2931886 w 7547429"/>
              <a:gd name="connsiteY4" fmla="*/ 1901372 h 3628572"/>
              <a:gd name="connsiteX5" fmla="*/ 43543 w 7547429"/>
              <a:gd name="connsiteY5" fmla="*/ 1901372 h 3628572"/>
              <a:gd name="connsiteX6" fmla="*/ 0 w 7547429"/>
              <a:gd name="connsiteY6" fmla="*/ 14515 h 3628572"/>
              <a:gd name="connsiteX0" fmla="*/ 14514 w 7561943"/>
              <a:gd name="connsiteY0" fmla="*/ 14515 h 3628572"/>
              <a:gd name="connsiteX1" fmla="*/ 7547429 w 7561943"/>
              <a:gd name="connsiteY1" fmla="*/ 0 h 3628572"/>
              <a:gd name="connsiteX2" fmla="*/ 7561943 w 7561943"/>
              <a:gd name="connsiteY2" fmla="*/ 3628572 h 3628572"/>
              <a:gd name="connsiteX3" fmla="*/ 2960914 w 7561943"/>
              <a:gd name="connsiteY3" fmla="*/ 3599543 h 3628572"/>
              <a:gd name="connsiteX4" fmla="*/ 2946400 w 7561943"/>
              <a:gd name="connsiteY4" fmla="*/ 1901372 h 3628572"/>
              <a:gd name="connsiteX5" fmla="*/ 0 w 7561943"/>
              <a:gd name="connsiteY5" fmla="*/ 1901372 h 3628572"/>
              <a:gd name="connsiteX6" fmla="*/ 14514 w 7561943"/>
              <a:gd name="connsiteY6" fmla="*/ 14515 h 3628572"/>
              <a:gd name="connsiteX0" fmla="*/ 14514 w 7561943"/>
              <a:gd name="connsiteY0" fmla="*/ 14515 h 3628572"/>
              <a:gd name="connsiteX1" fmla="*/ 7547429 w 7561943"/>
              <a:gd name="connsiteY1" fmla="*/ 0 h 3628572"/>
              <a:gd name="connsiteX2" fmla="*/ 7561943 w 7561943"/>
              <a:gd name="connsiteY2" fmla="*/ 3628572 h 3628572"/>
              <a:gd name="connsiteX3" fmla="*/ 2948262 w 7561943"/>
              <a:gd name="connsiteY3" fmla="*/ 2902857 h 3628572"/>
              <a:gd name="connsiteX4" fmla="*/ 2946400 w 7561943"/>
              <a:gd name="connsiteY4" fmla="*/ 1901372 h 3628572"/>
              <a:gd name="connsiteX5" fmla="*/ 0 w 7561943"/>
              <a:gd name="connsiteY5" fmla="*/ 1901372 h 3628572"/>
              <a:gd name="connsiteX6" fmla="*/ 14514 w 7561943"/>
              <a:gd name="connsiteY6" fmla="*/ 14515 h 3628572"/>
              <a:gd name="connsiteX0" fmla="*/ 14514 w 7549291"/>
              <a:gd name="connsiteY0" fmla="*/ 14515 h 3062515"/>
              <a:gd name="connsiteX1" fmla="*/ 7547429 w 7549291"/>
              <a:gd name="connsiteY1" fmla="*/ 0 h 3062515"/>
              <a:gd name="connsiteX2" fmla="*/ 7549291 w 7549291"/>
              <a:gd name="connsiteY2" fmla="*/ 3062515 h 3062515"/>
              <a:gd name="connsiteX3" fmla="*/ 2948262 w 7549291"/>
              <a:gd name="connsiteY3" fmla="*/ 2902857 h 3062515"/>
              <a:gd name="connsiteX4" fmla="*/ 2946400 w 7549291"/>
              <a:gd name="connsiteY4" fmla="*/ 1901372 h 3062515"/>
              <a:gd name="connsiteX5" fmla="*/ 0 w 7549291"/>
              <a:gd name="connsiteY5" fmla="*/ 1901372 h 3062515"/>
              <a:gd name="connsiteX6" fmla="*/ 14514 w 7549291"/>
              <a:gd name="connsiteY6" fmla="*/ 14515 h 3062515"/>
              <a:gd name="connsiteX0" fmla="*/ 14514 w 7549291"/>
              <a:gd name="connsiteY0" fmla="*/ 14515 h 3062515"/>
              <a:gd name="connsiteX1" fmla="*/ 7547429 w 7549291"/>
              <a:gd name="connsiteY1" fmla="*/ 0 h 3062515"/>
              <a:gd name="connsiteX2" fmla="*/ 7549291 w 7549291"/>
              <a:gd name="connsiteY2" fmla="*/ 3062515 h 3062515"/>
              <a:gd name="connsiteX3" fmla="*/ 2948262 w 7549291"/>
              <a:gd name="connsiteY3" fmla="*/ 3048000 h 3062515"/>
              <a:gd name="connsiteX4" fmla="*/ 2946400 w 7549291"/>
              <a:gd name="connsiteY4" fmla="*/ 1901372 h 3062515"/>
              <a:gd name="connsiteX5" fmla="*/ 0 w 7549291"/>
              <a:gd name="connsiteY5" fmla="*/ 1901372 h 3062515"/>
              <a:gd name="connsiteX6" fmla="*/ 14514 w 7549291"/>
              <a:gd name="connsiteY6" fmla="*/ 14515 h 3062515"/>
              <a:gd name="connsiteX0" fmla="*/ 14514 w 7549291"/>
              <a:gd name="connsiteY0" fmla="*/ 14515 h 3048000"/>
              <a:gd name="connsiteX1" fmla="*/ 7547429 w 7549291"/>
              <a:gd name="connsiteY1" fmla="*/ 0 h 3048000"/>
              <a:gd name="connsiteX2" fmla="*/ 7549291 w 7549291"/>
              <a:gd name="connsiteY2" fmla="*/ 2989943 h 3048000"/>
              <a:gd name="connsiteX3" fmla="*/ 2948262 w 7549291"/>
              <a:gd name="connsiteY3" fmla="*/ 3048000 h 3048000"/>
              <a:gd name="connsiteX4" fmla="*/ 2946400 w 7549291"/>
              <a:gd name="connsiteY4" fmla="*/ 1901372 h 3048000"/>
              <a:gd name="connsiteX5" fmla="*/ 0 w 7549291"/>
              <a:gd name="connsiteY5" fmla="*/ 1901372 h 3048000"/>
              <a:gd name="connsiteX6" fmla="*/ 14514 w 7549291"/>
              <a:gd name="connsiteY6" fmla="*/ 14515 h 3048000"/>
              <a:gd name="connsiteX0" fmla="*/ 14514 w 7549291"/>
              <a:gd name="connsiteY0" fmla="*/ 14515 h 3004457"/>
              <a:gd name="connsiteX1" fmla="*/ 7547429 w 7549291"/>
              <a:gd name="connsiteY1" fmla="*/ 0 h 3004457"/>
              <a:gd name="connsiteX2" fmla="*/ 7549291 w 7549291"/>
              <a:gd name="connsiteY2" fmla="*/ 2989943 h 3004457"/>
              <a:gd name="connsiteX3" fmla="*/ 2948262 w 7549291"/>
              <a:gd name="connsiteY3" fmla="*/ 3004457 h 3004457"/>
              <a:gd name="connsiteX4" fmla="*/ 2946400 w 7549291"/>
              <a:gd name="connsiteY4" fmla="*/ 1901372 h 3004457"/>
              <a:gd name="connsiteX5" fmla="*/ 0 w 7549291"/>
              <a:gd name="connsiteY5" fmla="*/ 1901372 h 3004457"/>
              <a:gd name="connsiteX6" fmla="*/ 14514 w 7549291"/>
              <a:gd name="connsiteY6" fmla="*/ 14515 h 300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9291" h="3004457">
                <a:moveTo>
                  <a:pt x="14514" y="14515"/>
                </a:moveTo>
                <a:lnTo>
                  <a:pt x="7547429" y="0"/>
                </a:lnTo>
                <a:cubicBezTo>
                  <a:pt x="7548050" y="1020838"/>
                  <a:pt x="7548670" y="1969105"/>
                  <a:pt x="7549291" y="2989943"/>
                </a:cubicBezTo>
                <a:lnTo>
                  <a:pt x="2948262" y="3004457"/>
                </a:lnTo>
                <a:cubicBezTo>
                  <a:pt x="2947641" y="2670629"/>
                  <a:pt x="2947021" y="2235200"/>
                  <a:pt x="2946400" y="1901372"/>
                </a:cubicBezTo>
                <a:lnTo>
                  <a:pt x="0" y="1901372"/>
                </a:lnTo>
                <a:lnTo>
                  <a:pt x="14514" y="14515"/>
                </a:lnTo>
                <a:close/>
              </a:path>
            </a:pathLst>
          </a:custGeom>
          <a:ln>
            <a:solidFill>
              <a:srgbClr val="FFC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758272" y="1791019"/>
                <a:ext cx="2040782" cy="501130"/>
              </a:xfrm>
              <a:prstGeom prst="roundRect">
                <a:avLst/>
              </a:prstGeom>
              <a:ln>
                <a:solidFill>
                  <a:srgbClr val="FFC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fr-FR"/>
                </a:defPPr>
                <a:lvl1pPr algn="ctr">
                  <a:defRPr i="1">
                    <a:solidFill>
                      <a:schemeClr val="dk1"/>
                    </a:solidFill>
                    <a:latin typeface="Cambria Math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sz="1800" b="0" i="1" smtClean="0">
                                  <a:latin typeface="Cambria Math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r>
                            <a:rPr lang="fr-FR" sz="18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72" y="1791019"/>
                <a:ext cx="2040782" cy="501130"/>
              </a:xfrm>
              <a:prstGeom prst="round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à coins arrondis 12"/>
          <p:cNvSpPr/>
          <p:nvPr/>
        </p:nvSpPr>
        <p:spPr bwMode="auto">
          <a:xfrm>
            <a:off x="259586" y="1089497"/>
            <a:ext cx="2056153" cy="611224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tlCol="0" anchor="ctr"/>
          <a:lstStyle/>
          <a:p>
            <a:pPr algn="ctr"/>
            <a:r>
              <a:rPr lang="fr-FR" sz="1800" dirty="0" smtClean="0"/>
              <a:t>Plan d’expériences</a:t>
            </a:r>
            <a:endParaRPr lang="fr-FR" sz="1800" dirty="0"/>
          </a:p>
        </p:txBody>
      </p:sp>
      <p:sp>
        <p:nvSpPr>
          <p:cNvPr id="14" name="Rectangle à coins arrondis 13"/>
          <p:cNvSpPr/>
          <p:nvPr/>
        </p:nvSpPr>
        <p:spPr bwMode="auto">
          <a:xfrm>
            <a:off x="5709456" y="1136334"/>
            <a:ext cx="2878614" cy="534519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3333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tlCol="0" anchor="ctr"/>
          <a:lstStyle/>
          <a:p>
            <a:pPr algn="ctr"/>
            <a:r>
              <a:rPr lang="fr-FR" sz="1800" dirty="0" smtClean="0"/>
              <a:t>Entrainement du modèle Bayésien</a:t>
            </a:r>
            <a:endParaRPr lang="fr-FR" sz="1800" dirty="0"/>
          </a:p>
        </p:txBody>
      </p:sp>
      <p:sp>
        <p:nvSpPr>
          <p:cNvPr id="15" name="Rectangle à coins arrondis 14"/>
          <p:cNvSpPr/>
          <p:nvPr/>
        </p:nvSpPr>
        <p:spPr bwMode="auto">
          <a:xfrm>
            <a:off x="2875254" y="1127850"/>
            <a:ext cx="2279533" cy="53451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rtlCol="0" anchor="ctr"/>
          <a:lstStyle/>
          <a:p>
            <a:pPr algn="ctr"/>
            <a:r>
              <a:rPr lang="fr-FR" sz="1800" dirty="0" smtClean="0"/>
              <a:t>Evaluer les points</a:t>
            </a:r>
            <a:endParaRPr lang="fr-FR" sz="1800" dirty="0"/>
          </a:p>
        </p:txBody>
      </p:sp>
      <p:cxnSp>
        <p:nvCxnSpPr>
          <p:cNvPr id="16" name="Connecteur droit avec flèche 15"/>
          <p:cNvCxnSpPr/>
          <p:nvPr/>
        </p:nvCxnSpPr>
        <p:spPr bwMode="auto">
          <a:xfrm flipV="1">
            <a:off x="2315739" y="1395110"/>
            <a:ext cx="559513" cy="4209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17" name="Connecteur droit avec flèche 16"/>
          <p:cNvCxnSpPr/>
          <p:nvPr/>
        </p:nvCxnSpPr>
        <p:spPr bwMode="auto">
          <a:xfrm>
            <a:off x="5154786" y="1395110"/>
            <a:ext cx="554670" cy="8484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18" name="Connecteur en angle 17"/>
          <p:cNvCxnSpPr/>
          <p:nvPr/>
        </p:nvCxnSpPr>
        <p:spPr bwMode="auto">
          <a:xfrm rot="10800000">
            <a:off x="4015023" y="1662370"/>
            <a:ext cx="2431725" cy="727965"/>
          </a:xfrm>
          <a:prstGeom prst="bent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/>
              <p:cNvSpPr txBox="1"/>
              <p:nvPr/>
            </p:nvSpPr>
            <p:spPr>
              <a:xfrm>
                <a:off x="6446746" y="2138776"/>
                <a:ext cx="1404033" cy="50311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>
                                  <a:latin typeface="Cambria Math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/>
                                </a:rPr>
                                <m:t>a</m:t>
                              </m:r>
                              <m:r>
                                <a:rPr lang="fr-FR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lim>
                              <m:r>
                                <a:rPr lang="fr-FR" sz="18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sz="1800" i="1">
                                  <a:latin typeface="Cambria Math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fr-FR" sz="1800">
                                  <a:latin typeface="Cambria Math"/>
                                </a:rPr>
                                <m:t>Ω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fr-FR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1800" b="0" i="1" smtClean="0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sz="1800" b="0" i="1" smtClean="0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746" y="2138776"/>
                <a:ext cx="1404033" cy="503116"/>
              </a:xfrm>
              <a:prstGeom prst="round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 descr="D:\rpriem\Downloads\round-fleche-droite_318-77546.jpg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660" y="1747492"/>
            <a:ext cx="53999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avec flèche 20"/>
          <p:cNvCxnSpPr/>
          <p:nvPr/>
        </p:nvCxnSpPr>
        <p:spPr bwMode="auto">
          <a:xfrm>
            <a:off x="7148763" y="1670852"/>
            <a:ext cx="0" cy="46792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22" name="Connecteur droit avec flèche 21"/>
          <p:cNvCxnSpPr>
            <a:stCxn id="23" idx="1"/>
          </p:cNvCxnSpPr>
          <p:nvPr/>
        </p:nvCxnSpPr>
        <p:spPr bwMode="auto">
          <a:xfrm flipH="1">
            <a:off x="5535826" y="3022648"/>
            <a:ext cx="1152863" cy="41253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3" name="ZoneTexte 22"/>
          <p:cNvSpPr txBox="1"/>
          <p:nvPr/>
        </p:nvSpPr>
        <p:spPr>
          <a:xfrm>
            <a:off x="6688689" y="2853371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bg2">
                    <a:lumMod val="50000"/>
                  </a:schemeClr>
                </a:solidFill>
              </a:rPr>
              <a:t>Fonction à optimiser</a:t>
            </a:r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4" name="Connecteur droit avec flèche 23"/>
          <p:cNvCxnSpPr>
            <a:stCxn id="25" idx="1"/>
          </p:cNvCxnSpPr>
          <p:nvPr/>
        </p:nvCxnSpPr>
        <p:spPr bwMode="auto">
          <a:xfrm flipH="1" flipV="1">
            <a:off x="5432121" y="4649654"/>
            <a:ext cx="1239736" cy="525610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5" name="ZoneTexte 24"/>
          <p:cNvSpPr txBox="1"/>
          <p:nvPr/>
        </p:nvSpPr>
        <p:spPr>
          <a:xfrm>
            <a:off x="6671857" y="5005987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bg2">
                    <a:lumMod val="50000"/>
                  </a:schemeClr>
                </a:solidFill>
              </a:rPr>
              <a:t>Processus Gaussien</a:t>
            </a:r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6" name="Connecteur droit avec flèche 25"/>
          <p:cNvCxnSpPr>
            <a:stCxn id="27" idx="1"/>
          </p:cNvCxnSpPr>
          <p:nvPr/>
        </p:nvCxnSpPr>
        <p:spPr bwMode="auto">
          <a:xfrm flipH="1">
            <a:off x="5432121" y="5513818"/>
            <a:ext cx="1195653" cy="247790"/>
          </a:xfrm>
          <a:prstGeom prst="straightConnector1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7" name="ZoneTexte 26"/>
          <p:cNvSpPr txBox="1"/>
          <p:nvPr/>
        </p:nvSpPr>
        <p:spPr>
          <a:xfrm>
            <a:off x="6627774" y="5344541"/>
            <a:ext cx="215315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</a:rPr>
              <a:t>Fonction d’acquisition</a:t>
            </a:r>
            <a:endParaRPr lang="fr-FR" sz="1600" dirty="0">
              <a:solidFill>
                <a:srgbClr val="00B050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968412" y="3265901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bg2">
                    <a:lumMod val="50000"/>
                  </a:schemeClr>
                </a:solidFill>
              </a:rPr>
              <a:t>Points connus</a:t>
            </a:r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9" name="Connecteur droit avec flèche 28"/>
          <p:cNvCxnSpPr>
            <a:stCxn id="28" idx="1"/>
          </p:cNvCxnSpPr>
          <p:nvPr/>
        </p:nvCxnSpPr>
        <p:spPr bwMode="auto">
          <a:xfrm flipH="1">
            <a:off x="5230886" y="3435178"/>
            <a:ext cx="1737526" cy="1119067"/>
          </a:xfrm>
          <a:prstGeom prst="straightConnector1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0" name="ZoneTexte 29"/>
          <p:cNvSpPr txBox="1"/>
          <p:nvPr/>
        </p:nvSpPr>
        <p:spPr>
          <a:xfrm>
            <a:off x="6899483" y="5761608"/>
            <a:ext cx="160973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rgbClr val="00B050"/>
                </a:solidFill>
              </a:rPr>
              <a:t>Points à ajouter</a:t>
            </a:r>
            <a:endParaRPr lang="fr-FR" sz="1600" dirty="0">
              <a:solidFill>
                <a:srgbClr val="00B050"/>
              </a:solidFill>
            </a:endParaRPr>
          </a:p>
        </p:txBody>
      </p:sp>
      <p:cxnSp>
        <p:nvCxnSpPr>
          <p:cNvPr id="31" name="Connecteur droit avec flèche 30"/>
          <p:cNvCxnSpPr>
            <a:stCxn id="30" idx="1"/>
          </p:cNvCxnSpPr>
          <p:nvPr/>
        </p:nvCxnSpPr>
        <p:spPr bwMode="auto">
          <a:xfrm flipH="1" flipV="1">
            <a:off x="1961965" y="3228913"/>
            <a:ext cx="4937518" cy="2701972"/>
          </a:xfrm>
          <a:prstGeom prst="straightConnector1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32" name="Espace réservé du numéro de diapositive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51515-EBBD-4FAB-A1CA-2967E3AE1C1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8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5" grpId="0"/>
      <p:bldP spid="25" grpId="1"/>
      <p:bldP spid="27" grpId="0"/>
      <p:bldP spid="27" grpId="1"/>
      <p:bldP spid="28" grpId="0"/>
      <p:bldP spid="28" grpId="1"/>
      <p:bldP spid="30" grpId="0"/>
      <p:bldP spid="30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,2269"/>
  <p:tag name="ORIGINALWIDTH" val="1837,27"/>
  <p:tag name="LATEXADDIN" val="\documentclass{article}&#10;\usepackage{amsmath}&#10;\usepackage{booktabs}&#10;\usepackage{multirow}&#10;\usepackage{algorithm}&#10;\usepackage{algorithmic}&#10;\usepackage{longtable,tabularx}&#10;\usepackage{bm}&#10;\usepackage[dvipsnames]{xcolor}&#10;\newcommand{\x}{\bm{x}}&#10;\pagestyle{empty}&#10;\begin{document}&#10;&#10;\begin{equation*}&#10;    \alpha_{UTB,g_i}^{(l)}(\x) = {\color{OliveGreen}\hat\mu_{g_i}^{(l)}(\x)} + {\color{red}\tau_{g_i}^{(l)}\hat\sigma_{g_i}^{(l)}(\x)}&#10;    \label{ch2:eq:UTB}&#10;\end{equation*}&#10;&#10;\end{document}"/>
  <p:tag name="IGUANATEXSIZE" val="20"/>
  <p:tag name="IGUANATEXCURSOR" val="467"/>
  <p:tag name="TRANSPARENCY" val="Vrai"/>
  <p:tag name="FILENAME" val=""/>
  <p:tag name="LATEXENGINEID" val="0"/>
  <p:tag name="TEMPFOLDER" val=".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,4769"/>
  <p:tag name="ORIGINALWIDTH" val="1077,615"/>
  <p:tag name="LATEXADDIN" val="\documentclass{article}&#10;\usepackage{amsmath}&#10;\usepackage{booktabs}&#10;\usepackage{multirow}&#10;\usepackage{algorithm}&#10;\usepackage{algorithmic}&#10;\usepackage{longtable,tabularx}&#10;\usepackage{bm}&#10;\usepackage[dvipsnames]{xcolor}&#10;\newcommand{\x}{\bm{x}}&#10;\pagestyle{empty}&#10;\begin{document}&#10;&#10;\begin{equation*}&#10;    \alpha_{MC,g_i}^{(l)}(\x) = {\color{OliveGreen}\hat\mu_{g_i}^{(l)}(\x)}&#10;    \label{ch2:eq:MC}&#10;\end{equation*}&#10;&#10;\end{document}"/>
  <p:tag name="IGUANATEXSIZE" val="20"/>
  <p:tag name="IGUANATEXCURSOR" val="370"/>
  <p:tag name="TRANSPARENCY" val="Vrai"/>
  <p:tag name="FILENAME" val=""/>
  <p:tag name="LATEXENGINEID" val="0"/>
  <p:tag name="TEMPFOLDER" val=".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3,9745"/>
  <p:tag name="ORIGINALWIDTH" val="1886,014"/>
  <p:tag name="LATEXADDIN" val="\documentclass{article}&#10;\usepackage{amsmath}&#10;\usepackage{booktabs}&#10;\usepackage{multirow}&#10;\usepackage{algorithm}&#10;\usepackage{algorithmic}&#10;\usepackage{longtable,tabularx}&#10;\usepackage{bm}&#10;\pagestyle{empty}&#10;\begin{document}&#10;&#10;\begin{equation*}&#10;    \min\limits_{\bm{x}\in [0,1]^d}\left\{ \text{MTOW}(\bm{x}) ~\text{s.t.}~ \bm{g}(\bm{x}) \geq \bm{B} \right\}&#10;\end{equation*}&#10;&#10;\end{document}"/>
  <p:tag name="IGUANATEXSIZE" val="20"/>
  <p:tag name="IGUANATEXCURSOR" val="351"/>
  <p:tag name="TRANSPARENCY" val="Vrai"/>
  <p:tag name="FILENAME" val=""/>
  <p:tag name="LATEXENGINEID" val="0"/>
  <p:tag name="TEMPFOLDER" val=".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ONERA_theme">
  <a:themeElements>
    <a:clrScheme name="Élémentair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  <a:extLst/>
      </a:spPr>
      <a:bodyPr/>
      <a:lstStyle>
        <a:defPPr>
          <a:defRPr/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Nouvelle pré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ouvelle pré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ouvelle pré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ONERA_theme</Template>
  <TotalTime>88</TotalTime>
  <Words>1611</Words>
  <Application>Microsoft Office PowerPoint</Application>
  <PresentationFormat>Affichage à l'écran (4:3)</PresentationFormat>
  <Paragraphs>188</Paragraphs>
  <Slides>17</Slides>
  <Notes>0</Notes>
  <HiddenSlides>0</HiddenSlides>
  <MMClips>1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19" baseType="lpstr">
      <vt:lpstr>ONERA_theme</vt:lpstr>
      <vt:lpstr>Acrobat Document</vt:lpstr>
      <vt:lpstr>Présentation PowerPoint</vt:lpstr>
      <vt:lpstr>Contexte</vt:lpstr>
      <vt:lpstr>Plan d’expérience</vt:lpstr>
      <vt:lpstr>Modèle de substitution </vt:lpstr>
      <vt:lpstr>Comment savoir si le modèle est bon</vt:lpstr>
      <vt:lpstr>Optimisation par modèle de substitution</vt:lpstr>
      <vt:lpstr>Retour sur les GP</vt:lpstr>
      <vt:lpstr>Les fonctions d’acquisition</vt:lpstr>
      <vt:lpstr>Optimisation Bayésienne</vt:lpstr>
      <vt:lpstr>Prendre les contraintes en compte</vt:lpstr>
      <vt:lpstr>Prendre les contraintes en compte</vt:lpstr>
      <vt:lpstr>Exemple 1</vt:lpstr>
      <vt:lpstr>Example 1</vt:lpstr>
      <vt:lpstr>Exemple 2 </vt:lpstr>
      <vt:lpstr>Exemple 2</vt:lpstr>
      <vt:lpstr>Exemple 2</vt:lpstr>
      <vt:lpstr>BUT du BE</vt:lpstr>
    </vt:vector>
  </TitlesOfParts>
  <Company>ONERA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Remy Priem</dc:creator>
  <cp:lastModifiedBy>Remy Priem</cp:lastModifiedBy>
  <cp:revision>26</cp:revision>
  <dcterms:created xsi:type="dcterms:W3CDTF">2020-03-17T13:25:44Z</dcterms:created>
  <dcterms:modified xsi:type="dcterms:W3CDTF">2020-10-07T13:29:39Z</dcterms:modified>
</cp:coreProperties>
</file>